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arlow Bold" panose="020B0604020202020204" charset="0"/>
      <p:regular r:id="rId18"/>
      <p:bold r:id="rId19"/>
    </p:embeddedFont>
    <p:embeddedFont>
      <p:font typeface="Barlow Semi-Bold" panose="020B0604020202020204" charset="0"/>
      <p:regular r:id="rId20"/>
      <p:bold r:id="rId21"/>
    </p:embeddedFont>
    <p:embeddedFont>
      <p:font typeface="Glacial Indifference" panose="020B0604020202020204" charset="0"/>
      <p:regular r:id="rId22"/>
    </p:embeddedFont>
    <p:embeddedFont>
      <p:font typeface="Glacial Indifference Bold" panose="020B0604020202020204" charset="0"/>
      <p:regular r:id="rId23"/>
      <p:bold r:id="rId24"/>
    </p:embeddedFont>
    <p:embeddedFont>
      <p:font typeface="Glacial Indifference Bold Italics" panose="020B0604020202020204" charset="0"/>
      <p:regular r:id="rId25"/>
      <p:bold r:id="rId26"/>
      <p:italic r:id="rId27"/>
      <p:boldItalic r:id="rId28"/>
    </p:embeddedFont>
    <p:embeddedFont>
      <p:font typeface="Glacial Indifference Italics" panose="020B0604020202020204" charset="0"/>
      <p:regular r:id="rId29"/>
      <p:italic r:id="rId30"/>
    </p:embeddedFont>
    <p:embeddedFont>
      <p:font typeface="IBM Plex Sans Bold" panose="020B0604020202020204" charset="0"/>
      <p:regular r:id="rId31"/>
      <p:bold r:id="rId32"/>
    </p:embeddedFont>
    <p:embeddedFont>
      <p:font typeface="Montserrat Bold" panose="020B0604020202020204" charset="0"/>
      <p:regular r:id="rId33"/>
      <p:bold r:id="rId34"/>
    </p:embeddedFont>
    <p:embeddedFont>
      <p:font typeface="Open Sans Bold Italics" panose="020B0604020202020204" charset="0"/>
      <p:regular r:id="rId35"/>
      <p:bold r:id="rId36"/>
      <p:italic r:id="rId37"/>
      <p:boldItalic r:id="rId38"/>
    </p:embeddedFont>
    <p:embeddedFont>
      <p:font typeface="Roboto Bold" panose="020B0604020202020204" charset="0"/>
      <p:regular r:id="rId39"/>
      <p:bold r:id="rId40"/>
    </p:embeddedFont>
    <p:embeddedFont>
      <p:font typeface="Source Sans Pro Bold" panose="020B0604020202020204" charset="0"/>
      <p:regular r:id="rId41"/>
      <p:bold r:id="rId42"/>
    </p:embeddedFont>
    <p:embeddedFont>
      <p:font typeface="Source Sans Pro Bold Italics" panose="020B060402020202020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04" autoAdjust="0"/>
  </p:normalViewPr>
  <p:slideViewPr>
    <p:cSldViewPr>
      <p:cViewPr varScale="1">
        <p:scale>
          <a:sx n="72" d="100"/>
          <a:sy n="72" d="100"/>
        </p:scale>
        <p:origin x="6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2FCBC-7354-4E46-95C7-F00F863051C4}" type="datetimeFigureOut">
              <a:rPr lang="en-US" smtClean="0"/>
              <a:t>5/23/2025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509B4-D55D-0E46-B267-CD9083167543}" type="slidenum">
              <a:rPr lang="en-US" smtClean="0"/>
              <a:t>‹#›</a:t>
            </a:fld>
            <a:endParaRPr lang="en-US"/>
          </a:p>
        </p:txBody>
      </p:sp>
    </p:spTree>
    <p:extLst>
      <p:ext uri="{BB962C8B-B14F-4D97-AF65-F5344CB8AC3E}">
        <p14:creationId xmlns:p14="http://schemas.microsoft.com/office/powerpoint/2010/main" val="1414633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9509B4-D55D-0E46-B267-CD9083167543}" type="slidenum">
              <a:rPr lang="en-US" smtClean="0"/>
              <a:t>1</a:t>
            </a:fld>
            <a:endParaRPr lang="en-US"/>
          </a:p>
        </p:txBody>
      </p:sp>
    </p:spTree>
    <p:extLst>
      <p:ext uri="{BB962C8B-B14F-4D97-AF65-F5344CB8AC3E}">
        <p14:creationId xmlns:p14="http://schemas.microsoft.com/office/powerpoint/2010/main" val="37886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guide our ad strategies, we leaned on the Elaboration Likelihood Model, or ELM.</a:t>
            </a:r>
          </a:p>
          <a:p>
            <a:r>
              <a:rPr lang="en-US" dirty="0"/>
              <a:t>It basically says people process messages through two paths: either logically — the central route — or emotionally — the peripheral route.”</a:t>
            </a:r>
          </a:p>
          <a:p>
            <a:endParaRPr lang="en-US" dirty="0"/>
          </a:p>
          <a:p>
            <a:r>
              <a:rPr lang="en-US" dirty="0"/>
              <a:t>“Ad 1 used the central route, appealing to logic and product details like ingredient quality and customization.</a:t>
            </a:r>
          </a:p>
          <a:p>
            <a:r>
              <a:rPr lang="en-US" dirty="0"/>
              <a:t>Ad 2 took the peripheral route, focusing on emotional visuals and social bonding.”</a:t>
            </a:r>
          </a:p>
          <a:p>
            <a:endParaRPr lang="en-US" dirty="0"/>
          </a:p>
          <a:p>
            <a:r>
              <a:rPr lang="en-US" dirty="0"/>
              <a:t>“We also tied in theories like self-image congruence for Ad 1 — where customizing your drink reflects your personality —</a:t>
            </a:r>
          </a:p>
          <a:p>
            <a:r>
              <a:rPr lang="en-US" dirty="0"/>
              <a:t>and reference group influence in Ad 2 — where people are more likely to try something if they see friends enjoying it.”</a:t>
            </a:r>
          </a:p>
          <a:p>
            <a:endParaRPr lang="en-US" dirty="0"/>
          </a:p>
          <a:p>
            <a:r>
              <a:rPr lang="en-US" dirty="0"/>
              <a:t>“Our hypothesis? </a:t>
            </a:r>
            <a:r>
              <a:rPr lang="en-US"/>
              <a:t>We expected Ad 2 to generate more engagement, especially on a platform like Instagram where quick, emotional appeal really matters.”</a:t>
            </a:r>
          </a:p>
          <a:p>
            <a:endParaRPr lang="en-US"/>
          </a:p>
        </p:txBody>
      </p:sp>
      <p:sp>
        <p:nvSpPr>
          <p:cNvPr id="4" name="Slide Number Placeholder 3"/>
          <p:cNvSpPr>
            <a:spLocks noGrp="1"/>
          </p:cNvSpPr>
          <p:nvPr>
            <p:ph type="sldNum" sz="quarter" idx="5"/>
          </p:nvPr>
        </p:nvSpPr>
        <p:spPr/>
        <p:txBody>
          <a:bodyPr/>
          <a:lstStyle/>
          <a:p>
            <a:fld id="{CD9509B4-D55D-0E46-B267-CD9083167543}" type="slidenum">
              <a:rPr lang="en-US" smtClean="0"/>
              <a:t>6</a:t>
            </a:fld>
            <a:endParaRPr lang="en-US"/>
          </a:p>
        </p:txBody>
      </p:sp>
    </p:spTree>
    <p:extLst>
      <p:ext uri="{BB962C8B-B14F-4D97-AF65-F5344CB8AC3E}">
        <p14:creationId xmlns:p14="http://schemas.microsoft.com/office/powerpoint/2010/main" val="191610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featured a clean photo of Latea’s taro bubble tea, paired with visuals of real ingredients like cream float and tea leaves.”</a:t>
            </a:r>
          </a:p>
          <a:p>
            <a:endParaRPr lang="en-US" dirty="0"/>
          </a:p>
          <a:p>
            <a:r>
              <a:rPr lang="en-US" dirty="0"/>
              <a:t>“The tagline, ‘Craft Your Perfect Balance,’ emphasizes customization — viewers were encouraged to choose their own sugar level and add-ons.”</a:t>
            </a:r>
          </a:p>
          <a:p>
            <a:endParaRPr lang="en-US" dirty="0"/>
          </a:p>
          <a:p>
            <a:r>
              <a:rPr lang="en-US" dirty="0"/>
              <a:t>“This ad was perfect for someone who wants control over what they’re ordering — very rational, very detailed.</a:t>
            </a:r>
          </a:p>
          <a:p>
            <a:r>
              <a:rPr lang="en-US" dirty="0"/>
              <a:t>But that also means it relied on the audience taking time to read and process — which doesn’t always match fast-paced social media behavior.”</a:t>
            </a:r>
          </a:p>
          <a:p>
            <a:endParaRPr lang="en-US" dirty="0"/>
          </a:p>
        </p:txBody>
      </p:sp>
      <p:sp>
        <p:nvSpPr>
          <p:cNvPr id="4" name="Slide Number Placeholder 3"/>
          <p:cNvSpPr>
            <a:spLocks noGrp="1"/>
          </p:cNvSpPr>
          <p:nvPr>
            <p:ph type="sldNum" sz="quarter" idx="5"/>
          </p:nvPr>
        </p:nvSpPr>
        <p:spPr/>
        <p:txBody>
          <a:bodyPr/>
          <a:lstStyle/>
          <a:p>
            <a:fld id="{CD9509B4-D55D-0E46-B267-CD9083167543}" type="slidenum">
              <a:rPr lang="en-US" smtClean="0"/>
              <a:t>7</a:t>
            </a:fld>
            <a:endParaRPr lang="en-US"/>
          </a:p>
        </p:txBody>
      </p:sp>
    </p:spTree>
    <p:extLst>
      <p:ext uri="{BB962C8B-B14F-4D97-AF65-F5344CB8AC3E}">
        <p14:creationId xmlns:p14="http://schemas.microsoft.com/office/powerpoint/2010/main" val="287587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 2 took a totally different approach.</a:t>
            </a:r>
          </a:p>
          <a:p>
            <a:r>
              <a:rPr lang="en-US" dirty="0"/>
              <a:t>Instead of focusing on the product, it focused on the experience of drinking Latea.”</a:t>
            </a:r>
          </a:p>
          <a:p>
            <a:endParaRPr lang="en-US" dirty="0"/>
          </a:p>
          <a:p>
            <a:r>
              <a:rPr lang="en-US" dirty="0"/>
              <a:t>“We showed a warm, sunny moment — friends enjoying tea together.</a:t>
            </a:r>
          </a:p>
          <a:p>
            <a:r>
              <a:rPr lang="en-US" dirty="0"/>
              <a:t>The headline, ‘Bubbles in Your Cup. Bubbles in Your Heart,’ and the follow-up line, ‘Stop By. Catch Up. Smile Big,’ really set the tone.”</a:t>
            </a:r>
          </a:p>
          <a:p>
            <a:endParaRPr lang="en-US" dirty="0"/>
          </a:p>
          <a:p>
            <a:r>
              <a:rPr lang="en-US" dirty="0"/>
              <a:t>“This ad tapped into emotional cues — happiness, connection, lifestyle.</a:t>
            </a:r>
          </a:p>
          <a:p>
            <a:r>
              <a:rPr lang="en-US" dirty="0"/>
              <a:t>And it worked well on Instagram, where users often scroll quickly and respond more to vibe than details.”</a:t>
            </a:r>
          </a:p>
          <a:p>
            <a:endParaRPr lang="en-US" dirty="0"/>
          </a:p>
          <a:p>
            <a:r>
              <a:rPr lang="en-US" dirty="0"/>
              <a:t>“The use of peer imagery also added social proof, signaling that this is a drink to share — not just to sip.</a:t>
            </a:r>
          </a:p>
          <a:p>
            <a:r>
              <a:rPr lang="en-US" dirty="0"/>
              <a:t>And that’s where it stood out.”</a:t>
            </a:r>
          </a:p>
        </p:txBody>
      </p:sp>
      <p:sp>
        <p:nvSpPr>
          <p:cNvPr id="4" name="Slide Number Placeholder 3"/>
          <p:cNvSpPr>
            <a:spLocks noGrp="1"/>
          </p:cNvSpPr>
          <p:nvPr>
            <p:ph type="sldNum" sz="quarter" idx="5"/>
          </p:nvPr>
        </p:nvSpPr>
        <p:spPr/>
        <p:txBody>
          <a:bodyPr/>
          <a:lstStyle/>
          <a:p>
            <a:fld id="{CD9509B4-D55D-0E46-B267-CD9083167543}" type="slidenum">
              <a:rPr lang="en-US" smtClean="0"/>
              <a:t>8</a:t>
            </a:fld>
            <a:endParaRPr lang="en-US"/>
          </a:p>
        </p:txBody>
      </p:sp>
    </p:spTree>
    <p:extLst>
      <p:ext uri="{BB962C8B-B14F-4D97-AF65-F5344CB8AC3E}">
        <p14:creationId xmlns:p14="http://schemas.microsoft.com/office/powerpoint/2010/main" val="109179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two Instagram ads based on consumer behavior theory, specifically the Elaboration Likelihood Model. One ad used the central route, focusing on product quality and customization—its tagline was “Craft Your Perfect Balance.” The second ad used the peripheral route, tapping into emotional and social appeal with the tagline “Bubbles in Your Cup. Bubbles in Your Heart.”</a:t>
            </a:r>
          </a:p>
          <a:p>
            <a:endParaRPr lang="en-US" dirty="0"/>
          </a:p>
          <a:p>
            <a:r>
              <a:rPr lang="en-US" dirty="0"/>
              <a:t>To ensure a fair test, we allocated a $100 budget evenly—$50 for each ad—and targeted audiences aged 16 to 35 within a 5–10 mile radius of Latea’s four store locations. Both ads ran from Sunday night to Tuesday without any edits or time limitations, and we used static images across Instagram feeds and stories. The goal was to evaluate which ad style better resonated with our audience in terms of reach, engagement, and conversion metrics.</a:t>
            </a:r>
          </a:p>
        </p:txBody>
      </p:sp>
      <p:sp>
        <p:nvSpPr>
          <p:cNvPr id="4" name="Slide Number Placeholder 3"/>
          <p:cNvSpPr>
            <a:spLocks noGrp="1"/>
          </p:cNvSpPr>
          <p:nvPr>
            <p:ph type="sldNum" sz="quarter" idx="5"/>
          </p:nvPr>
        </p:nvSpPr>
        <p:spPr/>
        <p:txBody>
          <a:bodyPr/>
          <a:lstStyle/>
          <a:p>
            <a:fld id="{CD9509B4-D55D-0E46-B267-CD9083167543}" type="slidenum">
              <a:rPr lang="en-US" smtClean="0"/>
              <a:t>9</a:t>
            </a:fld>
            <a:endParaRPr lang="en-US"/>
          </a:p>
        </p:txBody>
      </p:sp>
    </p:spTree>
    <p:extLst>
      <p:ext uri="{BB962C8B-B14F-4D97-AF65-F5344CB8AC3E}">
        <p14:creationId xmlns:p14="http://schemas.microsoft.com/office/powerpoint/2010/main" val="72528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 route ad had slightly higher total views and reach—about 21,700 views versus 20,300, and 18,400 reach versus 15,400. However, the peripheral ad clearly outperformed in engagement and effectiveness. It saw 18% more post interactions, 29% more website visits, and had a 22% lower cost per website visit—$0.62 compared to $0.79 for the central ad.</a:t>
            </a:r>
          </a:p>
        </p:txBody>
      </p:sp>
      <p:sp>
        <p:nvSpPr>
          <p:cNvPr id="4" name="Slide Number Placeholder 3"/>
          <p:cNvSpPr>
            <a:spLocks noGrp="1"/>
          </p:cNvSpPr>
          <p:nvPr>
            <p:ph type="sldNum" sz="quarter" idx="5"/>
          </p:nvPr>
        </p:nvSpPr>
        <p:spPr/>
        <p:txBody>
          <a:bodyPr/>
          <a:lstStyle/>
          <a:p>
            <a:fld id="{CD9509B4-D55D-0E46-B267-CD9083167543}" type="slidenum">
              <a:rPr lang="en-US" smtClean="0"/>
              <a:t>10</a:t>
            </a:fld>
            <a:endParaRPr lang="en-US"/>
          </a:p>
        </p:txBody>
      </p:sp>
    </p:spTree>
    <p:extLst>
      <p:ext uri="{BB962C8B-B14F-4D97-AF65-F5344CB8AC3E}">
        <p14:creationId xmlns:p14="http://schemas.microsoft.com/office/powerpoint/2010/main" val="66205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confirmed our hypothesis: emotional and social messaging drives stronger action on platforms like Instagram, where users respond more to lifestyle and peer-based content. Ultimately, the peripheral route ad proved to be a more efficient driver of engagement and conversions for Latea.</a:t>
            </a:r>
          </a:p>
        </p:txBody>
      </p:sp>
      <p:sp>
        <p:nvSpPr>
          <p:cNvPr id="4" name="Slide Number Placeholder 3"/>
          <p:cNvSpPr>
            <a:spLocks noGrp="1"/>
          </p:cNvSpPr>
          <p:nvPr>
            <p:ph type="sldNum" sz="quarter" idx="5"/>
          </p:nvPr>
        </p:nvSpPr>
        <p:spPr/>
        <p:txBody>
          <a:bodyPr/>
          <a:lstStyle/>
          <a:p>
            <a:fld id="{CD9509B4-D55D-0E46-B267-CD9083167543}" type="slidenum">
              <a:rPr lang="en-US" smtClean="0"/>
              <a:t>12</a:t>
            </a:fld>
            <a:endParaRPr lang="en-US"/>
          </a:p>
        </p:txBody>
      </p:sp>
    </p:spTree>
    <p:extLst>
      <p:ext uri="{BB962C8B-B14F-4D97-AF65-F5344CB8AC3E}">
        <p14:creationId xmlns:p14="http://schemas.microsoft.com/office/powerpoint/2010/main" val="413129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A/B test showed that the peripheral ad—focused on emotion and social connection—performed better.</a:t>
            </a:r>
            <a:br>
              <a:rPr lang="en-US" dirty="0"/>
            </a:br>
            <a:r>
              <a:rPr lang="en-US" dirty="0"/>
              <a:t>It had </a:t>
            </a:r>
            <a:r>
              <a:rPr lang="en-US" b="1" dirty="0"/>
              <a:t>18% higher engagement</a:t>
            </a:r>
            <a:r>
              <a:rPr lang="en-US" dirty="0"/>
              <a:t> (206 vs. 174), </a:t>
            </a:r>
            <a:r>
              <a:rPr lang="en-US" b="1" dirty="0"/>
              <a:t>29% more website visits</a:t>
            </a:r>
            <a:r>
              <a:rPr lang="en-US" dirty="0"/>
              <a:t> (81 vs. 63), and was </a:t>
            </a:r>
            <a:r>
              <a:rPr lang="en-US" b="1" dirty="0"/>
              <a:t>22% more cost-effective</a:t>
            </a:r>
            <a:r>
              <a:rPr lang="en-US" dirty="0"/>
              <a:t> per visit ($0.62 vs. $0.79).</a:t>
            </a:r>
            <a:br>
              <a:rPr lang="en-US" dirty="0"/>
            </a:br>
            <a:r>
              <a:rPr lang="en-US" dirty="0"/>
              <a:t>This proves that Latea’s audience responds more to emotional, relatable content over product details."</a:t>
            </a:r>
          </a:p>
        </p:txBody>
      </p:sp>
      <p:sp>
        <p:nvSpPr>
          <p:cNvPr id="4" name="Slide Number Placeholder 3"/>
          <p:cNvSpPr>
            <a:spLocks noGrp="1"/>
          </p:cNvSpPr>
          <p:nvPr>
            <p:ph type="sldNum" sz="quarter" idx="5"/>
          </p:nvPr>
        </p:nvSpPr>
        <p:spPr/>
        <p:txBody>
          <a:bodyPr/>
          <a:lstStyle/>
          <a:p>
            <a:fld id="{CD9509B4-D55D-0E46-B267-CD9083167543}" type="slidenum">
              <a:rPr lang="en-US" smtClean="0"/>
              <a:t>13</a:t>
            </a:fld>
            <a:endParaRPr lang="en-US"/>
          </a:p>
        </p:txBody>
      </p:sp>
    </p:spTree>
    <p:extLst>
      <p:ext uri="{BB962C8B-B14F-4D97-AF65-F5344CB8AC3E}">
        <p14:creationId xmlns:p14="http://schemas.microsoft.com/office/powerpoint/2010/main" val="351825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that, we recommend ads that focus on </a:t>
            </a:r>
            <a:r>
              <a:rPr lang="en-US" b="1" dirty="0"/>
              <a:t>emotion and shared moments</a:t>
            </a:r>
            <a:r>
              <a:rPr lang="en-US" dirty="0"/>
              <a:t>, with </a:t>
            </a:r>
            <a:r>
              <a:rPr lang="en-US" b="1" dirty="0"/>
              <a:t>visuals worth reposting</a:t>
            </a:r>
            <a:r>
              <a:rPr lang="en-US" dirty="0"/>
              <a:t>.</a:t>
            </a:r>
            <a:br>
              <a:rPr lang="en-US" dirty="0"/>
            </a:br>
            <a:r>
              <a:rPr lang="en-US" dirty="0"/>
              <a:t>Use </a:t>
            </a:r>
            <a:r>
              <a:rPr lang="en-US" b="1" dirty="0"/>
              <a:t>Instagram Reels and trending sounds</a:t>
            </a:r>
            <a:r>
              <a:rPr lang="en-US" dirty="0"/>
              <a:t> to boost engagement, and ensure </a:t>
            </a:r>
            <a:r>
              <a:rPr lang="en-US" b="1" dirty="0"/>
              <a:t>diverse representation</a:t>
            </a:r>
            <a:r>
              <a:rPr lang="en-US" dirty="0"/>
              <a:t> to expand reach.</a:t>
            </a:r>
            <a:br>
              <a:rPr lang="en-US" dirty="0"/>
            </a:br>
            <a:r>
              <a:rPr lang="en-US"/>
              <a:t>Finally, combine emotion with </a:t>
            </a:r>
            <a:r>
              <a:rPr lang="en-US" b="1"/>
              <a:t>subtle product cues</a:t>
            </a:r>
            <a:r>
              <a:rPr lang="en-US"/>
              <a:t> to maintain Latea’s brand balance."</a:t>
            </a:r>
          </a:p>
        </p:txBody>
      </p:sp>
      <p:sp>
        <p:nvSpPr>
          <p:cNvPr id="4" name="Slide Number Placeholder 3"/>
          <p:cNvSpPr>
            <a:spLocks noGrp="1"/>
          </p:cNvSpPr>
          <p:nvPr>
            <p:ph type="sldNum" sz="quarter" idx="5"/>
          </p:nvPr>
        </p:nvSpPr>
        <p:spPr/>
        <p:txBody>
          <a:bodyPr/>
          <a:lstStyle/>
          <a:p>
            <a:fld id="{CD9509B4-D55D-0E46-B267-CD9083167543}" type="slidenum">
              <a:rPr lang="en-US" smtClean="0"/>
              <a:t>14</a:t>
            </a:fld>
            <a:endParaRPr lang="en-US"/>
          </a:p>
        </p:txBody>
      </p:sp>
    </p:spTree>
    <p:extLst>
      <p:ext uri="{BB962C8B-B14F-4D97-AF65-F5344CB8AC3E}">
        <p14:creationId xmlns:p14="http://schemas.microsoft.com/office/powerpoint/2010/main" val="16408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74.png"/><Relationship Id="rId7" Type="http://schemas.openxmlformats.org/officeDocument/2006/relationships/image" Target="../media/image6.png"/><Relationship Id="rId12"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79.svg"/><Relationship Id="rId5" Type="http://schemas.openxmlformats.org/officeDocument/2006/relationships/image" Target="../media/image65.png"/><Relationship Id="rId15" Type="http://schemas.openxmlformats.org/officeDocument/2006/relationships/image" Target="../media/image83.svg"/><Relationship Id="rId10" Type="http://schemas.openxmlformats.org/officeDocument/2006/relationships/image" Target="../media/image78.png"/><Relationship Id="rId4" Type="http://schemas.openxmlformats.org/officeDocument/2006/relationships/image" Target="../media/image75.svg"/><Relationship Id="rId9" Type="http://schemas.openxmlformats.org/officeDocument/2006/relationships/image" Target="../media/image77.sv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sv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6.pn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7.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notesSlide" Target="../notesSlides/notesSlide3.xml"/><Relationship Id="rId16"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6.png"/><Relationship Id="rId9" Type="http://schemas.openxmlformats.org/officeDocument/2006/relationships/image" Target="../media/image53.png"/><Relationship Id="rId14" Type="http://schemas.openxmlformats.org/officeDocument/2006/relationships/image" Target="../media/image58.svg"/></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6.pn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6.png"/><Relationship Id="rId3" Type="http://schemas.openxmlformats.org/officeDocument/2006/relationships/image" Target="../media/image63.png"/><Relationship Id="rId7" Type="http://schemas.openxmlformats.org/officeDocument/2006/relationships/image" Target="../media/image64.png"/><Relationship Id="rId12" Type="http://schemas.openxmlformats.org/officeDocument/2006/relationships/image" Target="../media/image6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6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5830" y="0"/>
            <a:ext cx="8062170" cy="10287000"/>
            <a:chOff x="0" y="0"/>
            <a:chExt cx="2123370" cy="2709333"/>
          </a:xfrm>
        </p:grpSpPr>
        <p:sp>
          <p:nvSpPr>
            <p:cNvPr id="3" name="Freeform 3"/>
            <p:cNvSpPr/>
            <p:nvPr/>
          </p:nvSpPr>
          <p:spPr>
            <a:xfrm>
              <a:off x="0" y="0"/>
              <a:ext cx="2123370" cy="2709333"/>
            </a:xfrm>
            <a:custGeom>
              <a:avLst/>
              <a:gdLst/>
              <a:ahLst/>
              <a:cxnLst/>
              <a:rect l="l" t="t" r="r" b="b"/>
              <a:pathLst>
                <a:path w="2123370" h="2709333">
                  <a:moveTo>
                    <a:pt x="0" y="0"/>
                  </a:moveTo>
                  <a:lnTo>
                    <a:pt x="2123370" y="0"/>
                  </a:lnTo>
                  <a:lnTo>
                    <a:pt x="2123370" y="2709333"/>
                  </a:lnTo>
                  <a:lnTo>
                    <a:pt x="0" y="2709333"/>
                  </a:lnTo>
                  <a:close/>
                </a:path>
              </a:pathLst>
            </a:custGeom>
            <a:solidFill>
              <a:srgbClr val="727C2F"/>
            </a:solidFill>
          </p:spPr>
          <p:txBody>
            <a:bodyPr/>
            <a:lstStyle/>
            <a:p>
              <a:endParaRPr lang="en-US"/>
            </a:p>
          </p:txBody>
        </p:sp>
        <p:sp>
          <p:nvSpPr>
            <p:cNvPr id="4" name="TextBox 4"/>
            <p:cNvSpPr txBox="1"/>
            <p:nvPr/>
          </p:nvSpPr>
          <p:spPr>
            <a:xfrm>
              <a:off x="0" y="-38100"/>
              <a:ext cx="2123370"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56600" y="2057400"/>
            <a:ext cx="10709495" cy="8229600"/>
            <a:chOff x="0" y="0"/>
            <a:chExt cx="14279327" cy="10972800"/>
          </a:xfrm>
        </p:grpSpPr>
        <p:pic>
          <p:nvPicPr>
            <p:cNvPr id="6" name="Picture 6"/>
            <p:cNvPicPr>
              <a:picLocks noChangeAspect="1"/>
            </p:cNvPicPr>
            <p:nvPr/>
          </p:nvPicPr>
          <p:blipFill>
            <a:blip r:embed="rId3"/>
            <a:srcRect t="21124" b="27678"/>
            <a:stretch>
              <a:fillRect/>
            </a:stretch>
          </p:blipFill>
          <p:spPr>
            <a:xfrm>
              <a:off x="0" y="0"/>
              <a:ext cx="14279327" cy="10972800"/>
            </a:xfrm>
            <a:prstGeom prst="rect">
              <a:avLst/>
            </a:prstGeom>
          </p:spPr>
        </p:pic>
      </p:grpSp>
      <p:grpSp>
        <p:nvGrpSpPr>
          <p:cNvPr id="7" name="Group 7"/>
          <p:cNvGrpSpPr/>
          <p:nvPr/>
        </p:nvGrpSpPr>
        <p:grpSpPr>
          <a:xfrm>
            <a:off x="931843" y="8756014"/>
            <a:ext cx="842375" cy="47625"/>
            <a:chOff x="0" y="0"/>
            <a:chExt cx="221860" cy="12543"/>
          </a:xfrm>
        </p:grpSpPr>
        <p:sp>
          <p:nvSpPr>
            <p:cNvPr id="8" name="Freeform 8"/>
            <p:cNvSpPr/>
            <p:nvPr/>
          </p:nvSpPr>
          <p:spPr>
            <a:xfrm>
              <a:off x="0" y="0"/>
              <a:ext cx="221860" cy="12543"/>
            </a:xfrm>
            <a:custGeom>
              <a:avLst/>
              <a:gdLst/>
              <a:ahLst/>
              <a:cxnLst/>
              <a:rect l="l" t="t" r="r" b="b"/>
              <a:pathLst>
                <a:path w="221860" h="12543">
                  <a:moveTo>
                    <a:pt x="0" y="0"/>
                  </a:moveTo>
                  <a:lnTo>
                    <a:pt x="221860" y="0"/>
                  </a:lnTo>
                  <a:lnTo>
                    <a:pt x="221860" y="12543"/>
                  </a:lnTo>
                  <a:lnTo>
                    <a:pt x="0" y="12543"/>
                  </a:lnTo>
                  <a:close/>
                </a:path>
              </a:pathLst>
            </a:custGeom>
            <a:solidFill>
              <a:srgbClr val="A6A6A6"/>
            </a:solidFill>
          </p:spPr>
          <p:txBody>
            <a:bodyPr/>
            <a:lstStyle/>
            <a:p>
              <a:endParaRPr lang="en-US"/>
            </a:p>
          </p:txBody>
        </p:sp>
        <p:sp>
          <p:nvSpPr>
            <p:cNvPr id="9" name="TextBox 9"/>
            <p:cNvSpPr txBox="1"/>
            <p:nvPr/>
          </p:nvSpPr>
          <p:spPr>
            <a:xfrm>
              <a:off x="0" y="-38100"/>
              <a:ext cx="221860" cy="5064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03665" y="625595"/>
            <a:ext cx="649366" cy="806210"/>
          </a:xfrm>
          <a:custGeom>
            <a:avLst/>
            <a:gdLst/>
            <a:ahLst/>
            <a:cxnLst/>
            <a:rect l="l" t="t" r="r" b="b"/>
            <a:pathLst>
              <a:path w="649366" h="806210">
                <a:moveTo>
                  <a:pt x="0" y="0"/>
                </a:moveTo>
                <a:lnTo>
                  <a:pt x="649365" y="0"/>
                </a:lnTo>
                <a:lnTo>
                  <a:pt x="649365" y="806210"/>
                </a:lnTo>
                <a:lnTo>
                  <a:pt x="0" y="8062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AutoShape 11"/>
          <p:cNvSpPr/>
          <p:nvPr/>
        </p:nvSpPr>
        <p:spPr>
          <a:xfrm flipH="1">
            <a:off x="670327" y="2478564"/>
            <a:ext cx="0" cy="3212756"/>
          </a:xfrm>
          <a:prstGeom prst="line">
            <a:avLst/>
          </a:prstGeom>
          <a:ln w="66675" cap="flat">
            <a:solidFill>
              <a:srgbClr val="A6A6A6"/>
            </a:solidFill>
            <a:prstDash val="solid"/>
            <a:headEnd type="none" w="sm" len="sm"/>
            <a:tailEnd type="none" w="sm" len="sm"/>
          </a:ln>
        </p:spPr>
        <p:txBody>
          <a:bodyPr/>
          <a:lstStyle/>
          <a:p>
            <a:endParaRPr lang="en-US"/>
          </a:p>
        </p:txBody>
      </p:sp>
      <p:sp>
        <p:nvSpPr>
          <p:cNvPr id="12" name="Freeform 12"/>
          <p:cNvSpPr/>
          <p:nvPr/>
        </p:nvSpPr>
        <p:spPr>
          <a:xfrm>
            <a:off x="1353030" y="4587016"/>
            <a:ext cx="3668802" cy="3693383"/>
          </a:xfrm>
          <a:custGeom>
            <a:avLst/>
            <a:gdLst/>
            <a:ahLst/>
            <a:cxnLst/>
            <a:rect l="l" t="t" r="r" b="b"/>
            <a:pathLst>
              <a:path w="3668802" h="3693383">
                <a:moveTo>
                  <a:pt x="0" y="0"/>
                </a:moveTo>
                <a:lnTo>
                  <a:pt x="3668802" y="0"/>
                </a:lnTo>
                <a:lnTo>
                  <a:pt x="3668802" y="3693383"/>
                </a:lnTo>
                <a:lnTo>
                  <a:pt x="0" y="3693383"/>
                </a:lnTo>
                <a:lnTo>
                  <a:pt x="0" y="0"/>
                </a:lnTo>
                <a:close/>
              </a:path>
            </a:pathLst>
          </a:custGeom>
          <a:blipFill>
            <a:blip r:embed="rId6"/>
            <a:stretch>
              <a:fillRect r="-670"/>
            </a:stretch>
          </a:blipFill>
        </p:spPr>
        <p:txBody>
          <a:bodyPr/>
          <a:lstStyle/>
          <a:p>
            <a:endParaRPr lang="en-US"/>
          </a:p>
        </p:txBody>
      </p:sp>
      <p:sp>
        <p:nvSpPr>
          <p:cNvPr id="13" name="TextBox 13"/>
          <p:cNvSpPr txBox="1"/>
          <p:nvPr/>
        </p:nvSpPr>
        <p:spPr>
          <a:xfrm>
            <a:off x="1119349" y="2606813"/>
            <a:ext cx="5916005" cy="2085463"/>
          </a:xfrm>
          <a:prstGeom prst="rect">
            <a:avLst/>
          </a:prstGeom>
        </p:spPr>
        <p:txBody>
          <a:bodyPr lIns="0" tIns="0" rIns="0" bIns="0" rtlCol="0" anchor="t">
            <a:spAutoFit/>
          </a:bodyPr>
          <a:lstStyle/>
          <a:p>
            <a:pPr algn="l">
              <a:lnSpc>
                <a:spcPts val="4587"/>
              </a:lnSpc>
            </a:pPr>
            <a:r>
              <a:rPr lang="en-US" sz="3699" b="1">
                <a:solidFill>
                  <a:srgbClr val="727C2F">
                    <a:alpha val="57647"/>
                  </a:srgbClr>
                </a:solidFill>
                <a:latin typeface="Montserrat Bold"/>
                <a:ea typeface="Montserrat Bold"/>
                <a:cs typeface="Montserrat Bold"/>
                <a:sym typeface="Montserrat Bold"/>
              </a:rPr>
              <a:t>Brewing Connections:</a:t>
            </a:r>
          </a:p>
          <a:p>
            <a:pPr algn="l">
              <a:lnSpc>
                <a:spcPts val="3967"/>
              </a:lnSpc>
            </a:pPr>
            <a:r>
              <a:rPr lang="en-US" sz="3199" b="1">
                <a:solidFill>
                  <a:srgbClr val="532F17">
                    <a:alpha val="57647"/>
                  </a:srgbClr>
                </a:solidFill>
                <a:latin typeface="Montserrat Bold"/>
                <a:ea typeface="Montserrat Bold"/>
                <a:cs typeface="Montserrat Bold"/>
                <a:sym typeface="Montserrat Bold"/>
              </a:rPr>
              <a:t>A/B Testing Persuasion Strategies</a:t>
            </a:r>
          </a:p>
          <a:p>
            <a:pPr algn="l">
              <a:lnSpc>
                <a:spcPts val="3699"/>
              </a:lnSpc>
            </a:pPr>
            <a:endParaRPr lang="en-US" sz="3199" b="1">
              <a:solidFill>
                <a:srgbClr val="532F17">
                  <a:alpha val="57647"/>
                </a:srgbClr>
              </a:solidFill>
              <a:latin typeface="Montserrat Bold"/>
              <a:ea typeface="Montserrat Bold"/>
              <a:cs typeface="Montserrat Bold"/>
              <a:sym typeface="Montserrat Bold"/>
            </a:endParaRPr>
          </a:p>
        </p:txBody>
      </p:sp>
      <p:sp>
        <p:nvSpPr>
          <p:cNvPr id="14" name="TextBox 14"/>
          <p:cNvSpPr txBox="1"/>
          <p:nvPr/>
        </p:nvSpPr>
        <p:spPr>
          <a:xfrm>
            <a:off x="856747" y="8898255"/>
            <a:ext cx="4533721" cy="464820"/>
          </a:xfrm>
          <a:prstGeom prst="rect">
            <a:avLst/>
          </a:prstGeom>
        </p:spPr>
        <p:txBody>
          <a:bodyPr lIns="0" tIns="0" rIns="0" bIns="0" rtlCol="0" anchor="t">
            <a:spAutoFit/>
          </a:bodyPr>
          <a:lstStyle/>
          <a:p>
            <a:pPr algn="l">
              <a:lnSpc>
                <a:spcPts val="3779"/>
              </a:lnSpc>
            </a:pPr>
            <a:r>
              <a:rPr lang="en-US" sz="2699" b="1" i="1">
                <a:solidFill>
                  <a:srgbClr val="545454">
                    <a:alpha val="72941"/>
                  </a:srgbClr>
                </a:solidFill>
                <a:latin typeface="Open Sans Bold Italics"/>
                <a:ea typeface="Open Sans Bold Italics"/>
                <a:cs typeface="Open Sans Bold Italics"/>
                <a:sym typeface="Open Sans Bold Italics"/>
              </a:rPr>
              <a:t>Group #14</a:t>
            </a:r>
          </a:p>
        </p:txBody>
      </p:sp>
      <p:sp>
        <p:nvSpPr>
          <p:cNvPr id="15" name="TextBox 15"/>
          <p:cNvSpPr txBox="1"/>
          <p:nvPr/>
        </p:nvSpPr>
        <p:spPr>
          <a:xfrm>
            <a:off x="1621818" y="842327"/>
            <a:ext cx="7159057" cy="382270"/>
          </a:xfrm>
          <a:prstGeom prst="rect">
            <a:avLst/>
          </a:prstGeom>
        </p:spPr>
        <p:txBody>
          <a:bodyPr lIns="0" tIns="0" rIns="0" bIns="0" rtlCol="0" anchor="t">
            <a:spAutoFit/>
          </a:bodyPr>
          <a:lstStyle/>
          <a:p>
            <a:pPr algn="l">
              <a:lnSpc>
                <a:spcPts val="3079"/>
              </a:lnSpc>
            </a:pPr>
            <a:r>
              <a:rPr lang="en-US" sz="2199" b="1">
                <a:solidFill>
                  <a:srgbClr val="545454"/>
                </a:solidFill>
                <a:latin typeface="Glacial Indifference Bold"/>
                <a:ea typeface="Glacial Indifference Bold"/>
                <a:cs typeface="Glacial Indifference Bold"/>
                <a:sym typeface="Glacial Indifference Bold"/>
              </a:rPr>
              <a:t>MGMT 5285: Consumer Behavior &amp; Marketing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CAMPAIGN RESULTS</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(Metrics Evaluation)</a:t>
            </a:r>
          </a:p>
        </p:txBody>
      </p:sp>
      <p:pic>
        <p:nvPicPr>
          <p:cNvPr id="4" name="Picture 4"/>
          <p:cNvPicPr>
            <a:picLocks noChangeAspect="1"/>
          </p:cNvPicPr>
          <p:nvPr/>
        </p:nvPicPr>
        <p:blipFill>
          <a:blip r:embed="rId4"/>
          <a:stretch>
            <a:fillRect/>
          </a:stretch>
        </p:blipFill>
        <p:spPr>
          <a:xfrm>
            <a:off x="488487" y="2681576"/>
            <a:ext cx="8697456" cy="6156704"/>
          </a:xfrm>
          <a:prstGeom prst="rect">
            <a:avLst/>
          </a:prstGeom>
        </p:spPr>
      </p:pic>
      <p:sp>
        <p:nvSpPr>
          <p:cNvPr id="5" name="TextBox 5"/>
          <p:cNvSpPr txBox="1"/>
          <p:nvPr/>
        </p:nvSpPr>
        <p:spPr>
          <a:xfrm>
            <a:off x="2833125" y="8474275"/>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Post Interaction</a:t>
            </a:r>
          </a:p>
        </p:txBody>
      </p:sp>
      <p:pic>
        <p:nvPicPr>
          <p:cNvPr id="6" name="Picture 6"/>
          <p:cNvPicPr>
            <a:picLocks noChangeAspect="1"/>
          </p:cNvPicPr>
          <p:nvPr/>
        </p:nvPicPr>
        <p:blipFill>
          <a:blip r:embed="rId5"/>
          <a:stretch>
            <a:fillRect/>
          </a:stretch>
        </p:blipFill>
        <p:spPr>
          <a:xfrm>
            <a:off x="8344039" y="2669565"/>
            <a:ext cx="8841590" cy="6180726"/>
          </a:xfrm>
          <a:prstGeom prst="rect">
            <a:avLst/>
          </a:prstGeom>
        </p:spPr>
      </p:pic>
      <p:sp>
        <p:nvSpPr>
          <p:cNvPr id="7" name="TextBox 7"/>
          <p:cNvSpPr txBox="1"/>
          <p:nvPr/>
        </p:nvSpPr>
        <p:spPr>
          <a:xfrm>
            <a:off x="11036059" y="8474275"/>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Profile Activity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CAMPAIGN RESULTS</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(Metrics Evaluation)</a:t>
            </a:r>
          </a:p>
        </p:txBody>
      </p:sp>
      <p:pic>
        <p:nvPicPr>
          <p:cNvPr id="4" name="Picture 4"/>
          <p:cNvPicPr>
            <a:picLocks noChangeAspect="1"/>
          </p:cNvPicPr>
          <p:nvPr/>
        </p:nvPicPr>
        <p:blipFill>
          <a:blip r:embed="rId3"/>
          <a:stretch>
            <a:fillRect/>
          </a:stretch>
        </p:blipFill>
        <p:spPr>
          <a:xfrm>
            <a:off x="8759164" y="2490432"/>
            <a:ext cx="6486859" cy="6629910"/>
          </a:xfrm>
          <a:prstGeom prst="rect">
            <a:avLst/>
          </a:prstGeom>
        </p:spPr>
      </p:pic>
      <p:sp>
        <p:nvSpPr>
          <p:cNvPr id="5" name="TextBox 5"/>
          <p:cNvSpPr txBox="1"/>
          <p:nvPr/>
        </p:nvSpPr>
        <p:spPr>
          <a:xfrm>
            <a:off x="2952362" y="8820150"/>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Total Views</a:t>
            </a:r>
          </a:p>
        </p:txBody>
      </p:sp>
      <p:sp>
        <p:nvSpPr>
          <p:cNvPr id="6" name="TextBox 6"/>
          <p:cNvSpPr txBox="1"/>
          <p:nvPr/>
        </p:nvSpPr>
        <p:spPr>
          <a:xfrm>
            <a:off x="10656776" y="8820150"/>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Reach Overview</a:t>
            </a:r>
          </a:p>
        </p:txBody>
      </p:sp>
      <p:pic>
        <p:nvPicPr>
          <p:cNvPr id="7" name="Picture 7"/>
          <p:cNvPicPr>
            <a:picLocks noChangeAspect="1"/>
          </p:cNvPicPr>
          <p:nvPr/>
        </p:nvPicPr>
        <p:blipFill>
          <a:blip r:embed="rId4"/>
          <a:stretch>
            <a:fillRect/>
          </a:stretch>
        </p:blipFill>
        <p:spPr>
          <a:xfrm>
            <a:off x="1586281" y="2490432"/>
            <a:ext cx="6486859" cy="6629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CAMPAIGN RESULTS</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(Metrics Evaluation)</a:t>
            </a:r>
          </a:p>
        </p:txBody>
      </p:sp>
      <p:pic>
        <p:nvPicPr>
          <p:cNvPr id="4" name="Picture 4"/>
          <p:cNvPicPr>
            <a:picLocks noChangeAspect="1"/>
          </p:cNvPicPr>
          <p:nvPr/>
        </p:nvPicPr>
        <p:blipFill>
          <a:blip r:embed="rId4"/>
          <a:stretch>
            <a:fillRect/>
          </a:stretch>
        </p:blipFill>
        <p:spPr>
          <a:xfrm>
            <a:off x="517149" y="2280026"/>
            <a:ext cx="8079412" cy="7118724"/>
          </a:xfrm>
          <a:prstGeom prst="rect">
            <a:avLst/>
          </a:prstGeom>
        </p:spPr>
      </p:pic>
      <p:pic>
        <p:nvPicPr>
          <p:cNvPr id="5" name="Picture 5"/>
          <p:cNvPicPr>
            <a:picLocks noChangeAspect="1"/>
          </p:cNvPicPr>
          <p:nvPr/>
        </p:nvPicPr>
        <p:blipFill>
          <a:blip r:embed="rId5"/>
          <a:stretch>
            <a:fillRect/>
          </a:stretch>
        </p:blipFill>
        <p:spPr>
          <a:xfrm>
            <a:off x="8241926" y="2276804"/>
            <a:ext cx="8257351" cy="7280594"/>
          </a:xfrm>
          <a:prstGeom prst="rect">
            <a:avLst/>
          </a:prstGeom>
        </p:spPr>
      </p:pic>
      <p:sp>
        <p:nvSpPr>
          <p:cNvPr id="6" name="TextBox 6"/>
          <p:cNvSpPr txBox="1"/>
          <p:nvPr/>
        </p:nvSpPr>
        <p:spPr>
          <a:xfrm>
            <a:off x="2552766" y="8905875"/>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Website Visits by Ad Type</a:t>
            </a:r>
          </a:p>
        </p:txBody>
      </p:sp>
      <p:sp>
        <p:nvSpPr>
          <p:cNvPr id="7" name="TextBox 7"/>
          <p:cNvSpPr txBox="1"/>
          <p:nvPr/>
        </p:nvSpPr>
        <p:spPr>
          <a:xfrm>
            <a:off x="10685351" y="8905875"/>
            <a:ext cx="4008179" cy="352425"/>
          </a:xfrm>
          <a:prstGeom prst="rect">
            <a:avLst/>
          </a:prstGeom>
        </p:spPr>
        <p:txBody>
          <a:bodyPr lIns="0" tIns="0" rIns="0" bIns="0" rtlCol="0" anchor="t">
            <a:spAutoFit/>
          </a:bodyPr>
          <a:lstStyle/>
          <a:p>
            <a:pPr algn="ctr">
              <a:lnSpc>
                <a:spcPts val="2772"/>
              </a:lnSpc>
            </a:pPr>
            <a:r>
              <a:rPr lang="en-US" sz="2310" b="1" i="1">
                <a:solidFill>
                  <a:srgbClr val="000000"/>
                </a:solidFill>
                <a:latin typeface="Glacial Indifference Bold Italics"/>
                <a:ea typeface="Glacial Indifference Bold Italics"/>
                <a:cs typeface="Glacial Indifference Bold Italics"/>
                <a:sym typeface="Glacial Indifference Bold Italics"/>
              </a:rPr>
              <a:t>Cost Efficiency per Visit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8862" y="9458365"/>
            <a:ext cx="1781437" cy="801647"/>
          </a:xfrm>
          <a:custGeom>
            <a:avLst/>
            <a:gdLst/>
            <a:ahLst/>
            <a:cxnLst/>
            <a:rect l="l" t="t" r="r" b="b"/>
            <a:pathLst>
              <a:path w="1781437" h="801647">
                <a:moveTo>
                  <a:pt x="0" y="0"/>
                </a:moveTo>
                <a:lnTo>
                  <a:pt x="1781437" y="0"/>
                </a:lnTo>
                <a:lnTo>
                  <a:pt x="1781437" y="801646"/>
                </a:lnTo>
                <a:lnTo>
                  <a:pt x="0" y="801646"/>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1028700" y="6062441"/>
            <a:ext cx="3373502" cy="2400871"/>
            <a:chOff x="0" y="0"/>
            <a:chExt cx="4498003" cy="3201161"/>
          </a:xfrm>
        </p:grpSpPr>
        <p:grpSp>
          <p:nvGrpSpPr>
            <p:cNvPr id="4" name="Group 4"/>
            <p:cNvGrpSpPr/>
            <p:nvPr/>
          </p:nvGrpSpPr>
          <p:grpSpPr>
            <a:xfrm>
              <a:off x="1094618" y="0"/>
              <a:ext cx="2308766" cy="230876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E6E6"/>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0" y="2556416"/>
              <a:ext cx="4498003" cy="644745"/>
            </a:xfrm>
            <a:prstGeom prst="rect">
              <a:avLst/>
            </a:prstGeom>
          </p:spPr>
          <p:txBody>
            <a:bodyPr lIns="0" tIns="0" rIns="0" bIns="0" rtlCol="0" anchor="t">
              <a:spAutoFit/>
            </a:bodyPr>
            <a:lstStyle/>
            <a:p>
              <a:pPr algn="l">
                <a:lnSpc>
                  <a:spcPts val="4059"/>
                </a:lnSpc>
              </a:pPr>
              <a:r>
                <a:rPr lang="en-US" sz="2899" b="1">
                  <a:solidFill>
                    <a:srgbClr val="668F32"/>
                  </a:solidFill>
                  <a:latin typeface="Glacial Indifference Bold"/>
                  <a:ea typeface="Glacial Indifference Bold"/>
                  <a:cs typeface="Glacial Indifference Bold"/>
                  <a:sym typeface="Glacial Indifference Bold"/>
                </a:rPr>
                <a:t>Higher Engagement</a:t>
              </a:r>
            </a:p>
          </p:txBody>
        </p:sp>
        <p:sp>
          <p:nvSpPr>
            <p:cNvPr id="8" name="TextBox 8"/>
            <p:cNvSpPr txBox="1"/>
            <p:nvPr/>
          </p:nvSpPr>
          <p:spPr>
            <a:xfrm>
              <a:off x="1378182" y="597275"/>
              <a:ext cx="1741638" cy="1018965"/>
            </a:xfrm>
            <a:prstGeom prst="rect">
              <a:avLst/>
            </a:prstGeom>
          </p:spPr>
          <p:txBody>
            <a:bodyPr lIns="0" tIns="0" rIns="0" bIns="0" rtlCol="0" anchor="t">
              <a:spAutoFit/>
            </a:bodyPr>
            <a:lstStyle/>
            <a:p>
              <a:pPr algn="ctr">
                <a:lnSpc>
                  <a:spcPts val="6439"/>
                </a:lnSpc>
              </a:pPr>
              <a:r>
                <a:rPr lang="en-US" sz="4599" b="1" i="1">
                  <a:solidFill>
                    <a:srgbClr val="532F17"/>
                  </a:solidFill>
                  <a:latin typeface="Glacial Indifference Bold Italics"/>
                  <a:ea typeface="Glacial Indifference Bold Italics"/>
                  <a:cs typeface="Glacial Indifference Bold Italics"/>
                  <a:sym typeface="Glacial Indifference Bold Italics"/>
                </a:rPr>
                <a:t>18%</a:t>
              </a:r>
            </a:p>
          </p:txBody>
        </p:sp>
      </p:grpSp>
      <p:grpSp>
        <p:nvGrpSpPr>
          <p:cNvPr id="9" name="Group 9"/>
          <p:cNvGrpSpPr/>
          <p:nvPr/>
        </p:nvGrpSpPr>
        <p:grpSpPr>
          <a:xfrm>
            <a:off x="6581514" y="6062441"/>
            <a:ext cx="3843401" cy="2400871"/>
            <a:chOff x="0" y="0"/>
            <a:chExt cx="5124534" cy="3201161"/>
          </a:xfrm>
        </p:grpSpPr>
        <p:grpSp>
          <p:nvGrpSpPr>
            <p:cNvPr id="10" name="Group 10"/>
            <p:cNvGrpSpPr/>
            <p:nvPr/>
          </p:nvGrpSpPr>
          <p:grpSpPr>
            <a:xfrm>
              <a:off x="1107882" y="0"/>
              <a:ext cx="2308766" cy="230876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E6E6"/>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3" name="TextBox 13"/>
            <p:cNvSpPr txBox="1"/>
            <p:nvPr/>
          </p:nvSpPr>
          <p:spPr>
            <a:xfrm>
              <a:off x="0" y="2556416"/>
              <a:ext cx="5124534" cy="644745"/>
            </a:xfrm>
            <a:prstGeom prst="rect">
              <a:avLst/>
            </a:prstGeom>
          </p:spPr>
          <p:txBody>
            <a:bodyPr lIns="0" tIns="0" rIns="0" bIns="0" rtlCol="0" anchor="t">
              <a:spAutoFit/>
            </a:bodyPr>
            <a:lstStyle/>
            <a:p>
              <a:pPr algn="l">
                <a:lnSpc>
                  <a:spcPts val="4059"/>
                </a:lnSpc>
              </a:pPr>
              <a:r>
                <a:rPr lang="en-US" sz="2899" b="1">
                  <a:solidFill>
                    <a:srgbClr val="668F32"/>
                  </a:solidFill>
                  <a:latin typeface="Glacial Indifference Bold"/>
                  <a:ea typeface="Glacial Indifference Bold"/>
                  <a:cs typeface="Glacial Indifference Bold"/>
                  <a:sym typeface="Glacial Indifference Bold"/>
                </a:rPr>
                <a:t>More Website Visits</a:t>
              </a:r>
            </a:p>
          </p:txBody>
        </p:sp>
        <p:sp>
          <p:nvSpPr>
            <p:cNvPr id="14" name="TextBox 14"/>
            <p:cNvSpPr txBox="1"/>
            <p:nvPr/>
          </p:nvSpPr>
          <p:spPr>
            <a:xfrm>
              <a:off x="1391446" y="527586"/>
              <a:ext cx="1741638" cy="1213911"/>
            </a:xfrm>
            <a:prstGeom prst="rect">
              <a:avLst/>
            </a:prstGeom>
          </p:spPr>
          <p:txBody>
            <a:bodyPr lIns="0" tIns="0" rIns="0" bIns="0" rtlCol="0" anchor="t">
              <a:spAutoFit/>
            </a:bodyPr>
            <a:lstStyle/>
            <a:p>
              <a:pPr algn="ctr">
                <a:lnSpc>
                  <a:spcPts val="7699"/>
                </a:lnSpc>
              </a:pPr>
              <a:r>
                <a:rPr lang="en-US" sz="5499" b="1" i="1">
                  <a:solidFill>
                    <a:srgbClr val="532F17"/>
                  </a:solidFill>
                  <a:latin typeface="Glacial Indifference Bold Italics"/>
                  <a:ea typeface="Glacial Indifference Bold Italics"/>
                  <a:cs typeface="Glacial Indifference Bold Italics"/>
                  <a:sym typeface="Glacial Indifference Bold Italics"/>
                </a:rPr>
                <a:t>29%</a:t>
              </a:r>
            </a:p>
          </p:txBody>
        </p:sp>
      </p:grpSp>
      <p:grpSp>
        <p:nvGrpSpPr>
          <p:cNvPr id="15" name="Group 15"/>
          <p:cNvGrpSpPr/>
          <p:nvPr/>
        </p:nvGrpSpPr>
        <p:grpSpPr>
          <a:xfrm>
            <a:off x="13149734" y="6062441"/>
            <a:ext cx="3843401" cy="2400871"/>
            <a:chOff x="0" y="0"/>
            <a:chExt cx="5124534" cy="3201161"/>
          </a:xfrm>
        </p:grpSpPr>
        <p:grpSp>
          <p:nvGrpSpPr>
            <p:cNvPr id="16" name="Group 16"/>
            <p:cNvGrpSpPr/>
            <p:nvPr/>
          </p:nvGrpSpPr>
          <p:grpSpPr>
            <a:xfrm>
              <a:off x="253501" y="0"/>
              <a:ext cx="2308766" cy="230876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6E6E6"/>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sp>
          <p:nvSpPr>
            <p:cNvPr id="19" name="TextBox 19"/>
            <p:cNvSpPr txBox="1"/>
            <p:nvPr/>
          </p:nvSpPr>
          <p:spPr>
            <a:xfrm>
              <a:off x="0" y="2556416"/>
              <a:ext cx="5124534" cy="644745"/>
            </a:xfrm>
            <a:prstGeom prst="rect">
              <a:avLst/>
            </a:prstGeom>
          </p:spPr>
          <p:txBody>
            <a:bodyPr lIns="0" tIns="0" rIns="0" bIns="0" rtlCol="0" anchor="t">
              <a:spAutoFit/>
            </a:bodyPr>
            <a:lstStyle/>
            <a:p>
              <a:pPr algn="l">
                <a:lnSpc>
                  <a:spcPts val="4059"/>
                </a:lnSpc>
              </a:pPr>
              <a:r>
                <a:rPr lang="en-US" sz="2899" b="1">
                  <a:solidFill>
                    <a:srgbClr val="668F32"/>
                  </a:solidFill>
                  <a:latin typeface="Glacial Indifference Bold"/>
                  <a:ea typeface="Glacial Indifference Bold"/>
                  <a:cs typeface="Glacial Indifference Bold"/>
                  <a:sym typeface="Glacial Indifference Bold"/>
                </a:rPr>
                <a:t>Lower Cost</a:t>
              </a:r>
            </a:p>
          </p:txBody>
        </p:sp>
        <p:sp>
          <p:nvSpPr>
            <p:cNvPr id="20" name="TextBox 20"/>
            <p:cNvSpPr txBox="1"/>
            <p:nvPr/>
          </p:nvSpPr>
          <p:spPr>
            <a:xfrm>
              <a:off x="537065" y="452021"/>
              <a:ext cx="1741638" cy="1289477"/>
            </a:xfrm>
            <a:prstGeom prst="rect">
              <a:avLst/>
            </a:prstGeom>
          </p:spPr>
          <p:txBody>
            <a:bodyPr lIns="0" tIns="0" rIns="0" bIns="0" rtlCol="0" anchor="t">
              <a:spAutoFit/>
            </a:bodyPr>
            <a:lstStyle/>
            <a:p>
              <a:pPr algn="ctr">
                <a:lnSpc>
                  <a:spcPts val="8119"/>
                </a:lnSpc>
              </a:pPr>
              <a:r>
                <a:rPr lang="en-US" sz="5799" b="1" i="1">
                  <a:solidFill>
                    <a:srgbClr val="532F17"/>
                  </a:solidFill>
                  <a:latin typeface="Glacial Indifference Bold Italics"/>
                  <a:ea typeface="Glacial Indifference Bold Italics"/>
                  <a:cs typeface="Glacial Indifference Bold Italics"/>
                  <a:sym typeface="Glacial Indifference Bold Italics"/>
                </a:rPr>
                <a:t>22%</a:t>
              </a:r>
            </a:p>
          </p:txBody>
        </p:sp>
      </p:grpSp>
      <p:sp>
        <p:nvSpPr>
          <p:cNvPr id="21" name="Freeform 21"/>
          <p:cNvSpPr/>
          <p:nvPr/>
        </p:nvSpPr>
        <p:spPr>
          <a:xfrm>
            <a:off x="0" y="0"/>
            <a:ext cx="18288000" cy="4586623"/>
          </a:xfrm>
          <a:custGeom>
            <a:avLst/>
            <a:gdLst/>
            <a:ahLst/>
            <a:cxnLst/>
            <a:rect l="l" t="t" r="r" b="b"/>
            <a:pathLst>
              <a:path w="18288000" h="4586623">
                <a:moveTo>
                  <a:pt x="0" y="0"/>
                </a:moveTo>
                <a:lnTo>
                  <a:pt x="18288000" y="0"/>
                </a:lnTo>
                <a:lnTo>
                  <a:pt x="18288000" y="4586623"/>
                </a:lnTo>
                <a:lnTo>
                  <a:pt x="0" y="4586623"/>
                </a:lnTo>
                <a:lnTo>
                  <a:pt x="0" y="0"/>
                </a:lnTo>
                <a:close/>
              </a:path>
            </a:pathLst>
          </a:custGeom>
          <a:blipFill>
            <a:blip r:embed="rId4"/>
            <a:stretch>
              <a:fillRect t="-15534" b="-70869"/>
            </a:stretch>
          </a:blipFill>
        </p:spPr>
        <p:txBody>
          <a:bodyPr/>
          <a:lstStyle/>
          <a:p>
            <a:endParaRPr lang="en-US"/>
          </a:p>
        </p:txBody>
      </p:sp>
      <p:sp>
        <p:nvSpPr>
          <p:cNvPr id="22" name="TextBox 22"/>
          <p:cNvSpPr txBox="1"/>
          <p:nvPr/>
        </p:nvSpPr>
        <p:spPr>
          <a:xfrm>
            <a:off x="282697" y="4767598"/>
            <a:ext cx="9998675" cy="1066242"/>
          </a:xfrm>
          <a:prstGeom prst="rect">
            <a:avLst/>
          </a:prstGeom>
        </p:spPr>
        <p:txBody>
          <a:bodyPr lIns="0" tIns="0" rIns="0" bIns="0" rtlCol="0" anchor="t">
            <a:spAutoFit/>
          </a:bodyPr>
          <a:lstStyle/>
          <a:p>
            <a:pPr algn="l">
              <a:lnSpc>
                <a:spcPts val="4556"/>
              </a:lnSpc>
            </a:pPr>
            <a:r>
              <a:rPr lang="en-US" sz="4602" b="1">
                <a:solidFill>
                  <a:srgbClr val="727C2F"/>
                </a:solidFill>
                <a:latin typeface="Source Sans Pro Bold"/>
                <a:ea typeface="Source Sans Pro Bold"/>
                <a:cs typeface="Source Sans Pro Bold"/>
                <a:sym typeface="Source Sans Pro Bold"/>
              </a:rPr>
              <a:t>KEY TAKEAWAYS</a:t>
            </a:r>
          </a:p>
          <a:p>
            <a:pPr algn="l">
              <a:lnSpc>
                <a:spcPts val="4092"/>
              </a:lnSpc>
            </a:pPr>
            <a:r>
              <a:rPr lang="en-US" sz="3497" b="1" i="1">
                <a:solidFill>
                  <a:srgbClr val="532F17"/>
                </a:solidFill>
                <a:latin typeface="Source Sans Pro Bold Italics"/>
                <a:ea typeface="Source Sans Pro Bold Italics"/>
                <a:cs typeface="Source Sans Pro Bold Italics"/>
                <a:sym typeface="Source Sans Pro Bold Italics"/>
              </a:rPr>
              <a:t>(FOCUS POINTS)</a:t>
            </a:r>
          </a:p>
        </p:txBody>
      </p:sp>
      <p:sp>
        <p:nvSpPr>
          <p:cNvPr id="23" name="TextBox 23"/>
          <p:cNvSpPr txBox="1"/>
          <p:nvPr/>
        </p:nvSpPr>
        <p:spPr>
          <a:xfrm>
            <a:off x="448632" y="8717409"/>
            <a:ext cx="4746559" cy="1043681"/>
          </a:xfrm>
          <a:prstGeom prst="rect">
            <a:avLst/>
          </a:prstGeom>
        </p:spPr>
        <p:txBody>
          <a:bodyPr lIns="0" tIns="0" rIns="0" bIns="0" rtlCol="0" anchor="t">
            <a:spAutoFit/>
          </a:bodyPr>
          <a:lstStyle/>
          <a:p>
            <a:pPr algn="ctr">
              <a:lnSpc>
                <a:spcPts val="2849"/>
              </a:lnSpc>
            </a:pPr>
            <a:r>
              <a:rPr lang="en-US" sz="2035">
                <a:solidFill>
                  <a:srgbClr val="333B48"/>
                </a:solidFill>
                <a:latin typeface="Glacial Indifference"/>
                <a:ea typeface="Glacial Indifference"/>
                <a:cs typeface="Glacial Indifference"/>
                <a:sym typeface="Glacial Indifference"/>
              </a:rPr>
              <a:t>Peripheral route ad generated more profile activity.</a:t>
            </a:r>
          </a:p>
          <a:p>
            <a:pPr algn="ctr">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24" name="TextBox 24"/>
          <p:cNvSpPr txBox="1"/>
          <p:nvPr/>
        </p:nvSpPr>
        <p:spPr>
          <a:xfrm>
            <a:off x="5926064" y="8653811"/>
            <a:ext cx="4746559" cy="1043681"/>
          </a:xfrm>
          <a:prstGeom prst="rect">
            <a:avLst/>
          </a:prstGeom>
        </p:spPr>
        <p:txBody>
          <a:bodyPr lIns="0" tIns="0" rIns="0" bIns="0" rtlCol="0" anchor="t">
            <a:spAutoFit/>
          </a:bodyPr>
          <a:lstStyle/>
          <a:p>
            <a:pPr algn="ctr">
              <a:lnSpc>
                <a:spcPts val="2849"/>
              </a:lnSpc>
            </a:pPr>
            <a:r>
              <a:rPr lang="en-US" sz="2035">
                <a:solidFill>
                  <a:srgbClr val="333B48"/>
                </a:solidFill>
                <a:latin typeface="Glacial Indifference"/>
                <a:ea typeface="Glacial Indifference"/>
                <a:cs typeface="Glacial Indifference"/>
                <a:sym typeface="Glacial Indifference"/>
              </a:rPr>
              <a:t>Social-focused ad drove more traffic to Latea's website.</a:t>
            </a:r>
          </a:p>
          <a:p>
            <a:pPr algn="ctr">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25" name="TextBox 25"/>
          <p:cNvSpPr txBox="1"/>
          <p:nvPr/>
        </p:nvSpPr>
        <p:spPr>
          <a:xfrm>
            <a:off x="11722247" y="8668963"/>
            <a:ext cx="4746559" cy="1043681"/>
          </a:xfrm>
          <a:prstGeom prst="rect">
            <a:avLst/>
          </a:prstGeom>
        </p:spPr>
        <p:txBody>
          <a:bodyPr lIns="0" tIns="0" rIns="0" bIns="0" rtlCol="0" anchor="t">
            <a:spAutoFit/>
          </a:bodyPr>
          <a:lstStyle/>
          <a:p>
            <a:pPr algn="ctr">
              <a:lnSpc>
                <a:spcPts val="2849"/>
              </a:lnSpc>
            </a:pPr>
            <a:r>
              <a:rPr lang="en-US" sz="2035">
                <a:solidFill>
                  <a:srgbClr val="333B48"/>
                </a:solidFill>
                <a:latin typeface="Glacial Indifference"/>
                <a:ea typeface="Glacial Indifference"/>
                <a:cs typeface="Glacial Indifference"/>
                <a:sym typeface="Glacial Indifference"/>
              </a:rPr>
              <a:t>Cost per website visit was lower for the peripheral route ad.</a:t>
            </a:r>
          </a:p>
          <a:p>
            <a:pPr algn="ctr">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26" name="TextBox 26"/>
          <p:cNvSpPr txBox="1"/>
          <p:nvPr/>
        </p:nvSpPr>
        <p:spPr>
          <a:xfrm>
            <a:off x="448632" y="9420265"/>
            <a:ext cx="4746559" cy="338831"/>
          </a:xfrm>
          <a:prstGeom prst="rect">
            <a:avLst/>
          </a:prstGeom>
        </p:spPr>
        <p:txBody>
          <a:bodyPr lIns="0" tIns="0" rIns="0" bIns="0" rtlCol="0" anchor="t">
            <a:spAutoFit/>
          </a:bodyPr>
          <a:lstStyle/>
          <a:p>
            <a:pPr algn="ctr">
              <a:lnSpc>
                <a:spcPts val="2849"/>
              </a:lnSpc>
            </a:pPr>
            <a:r>
              <a:rPr lang="en-US" sz="2035" i="1">
                <a:solidFill>
                  <a:srgbClr val="333B48"/>
                </a:solidFill>
                <a:latin typeface="Glacial Indifference Italics"/>
                <a:ea typeface="Glacial Indifference Italics"/>
                <a:cs typeface="Glacial Indifference Italics"/>
                <a:sym typeface="Glacial Indifference Italics"/>
              </a:rPr>
              <a:t>(206 vs. 174)</a:t>
            </a:r>
          </a:p>
        </p:txBody>
      </p:sp>
      <p:sp>
        <p:nvSpPr>
          <p:cNvPr id="27" name="TextBox 27"/>
          <p:cNvSpPr txBox="1"/>
          <p:nvPr/>
        </p:nvSpPr>
        <p:spPr>
          <a:xfrm>
            <a:off x="5868856" y="9420265"/>
            <a:ext cx="4746559" cy="338831"/>
          </a:xfrm>
          <a:prstGeom prst="rect">
            <a:avLst/>
          </a:prstGeom>
        </p:spPr>
        <p:txBody>
          <a:bodyPr lIns="0" tIns="0" rIns="0" bIns="0" rtlCol="0" anchor="t">
            <a:spAutoFit/>
          </a:bodyPr>
          <a:lstStyle/>
          <a:p>
            <a:pPr algn="ctr">
              <a:lnSpc>
                <a:spcPts val="2849"/>
              </a:lnSpc>
            </a:pPr>
            <a:r>
              <a:rPr lang="en-US" sz="2035" i="1">
                <a:solidFill>
                  <a:srgbClr val="333B48"/>
                </a:solidFill>
                <a:latin typeface="Glacial Indifference Italics"/>
                <a:ea typeface="Glacial Indifference Italics"/>
                <a:cs typeface="Glacial Indifference Italics"/>
                <a:sym typeface="Glacial Indifference Italics"/>
              </a:rPr>
              <a:t>(81 vs. 63)</a:t>
            </a:r>
          </a:p>
        </p:txBody>
      </p:sp>
      <p:sp>
        <p:nvSpPr>
          <p:cNvPr id="28" name="TextBox 28"/>
          <p:cNvSpPr txBox="1"/>
          <p:nvPr/>
        </p:nvSpPr>
        <p:spPr>
          <a:xfrm>
            <a:off x="11926549" y="9420265"/>
            <a:ext cx="4746559" cy="338831"/>
          </a:xfrm>
          <a:prstGeom prst="rect">
            <a:avLst/>
          </a:prstGeom>
        </p:spPr>
        <p:txBody>
          <a:bodyPr lIns="0" tIns="0" rIns="0" bIns="0" rtlCol="0" anchor="t">
            <a:spAutoFit/>
          </a:bodyPr>
          <a:lstStyle/>
          <a:p>
            <a:pPr algn="ctr">
              <a:lnSpc>
                <a:spcPts val="2849"/>
              </a:lnSpc>
            </a:pPr>
            <a:r>
              <a:rPr lang="en-US" sz="2035" i="1">
                <a:solidFill>
                  <a:srgbClr val="333B48"/>
                </a:solidFill>
                <a:latin typeface="Glacial Indifference Italics"/>
                <a:ea typeface="Glacial Indifference Italics"/>
                <a:cs typeface="Glacial Indifference Italics"/>
                <a:sym typeface="Glacial Indifference Italics"/>
              </a:rPr>
              <a:t>($0.79 vs. $0.62)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90788" y="1964173"/>
            <a:ext cx="7118625" cy="7079796"/>
          </a:xfrm>
          <a:custGeom>
            <a:avLst/>
            <a:gdLst/>
            <a:ahLst/>
            <a:cxnLst/>
            <a:rect l="l" t="t" r="r" b="b"/>
            <a:pathLst>
              <a:path w="7118625" h="7079796">
                <a:moveTo>
                  <a:pt x="0" y="0"/>
                </a:moveTo>
                <a:lnTo>
                  <a:pt x="7118625" y="0"/>
                </a:lnTo>
                <a:lnTo>
                  <a:pt x="7118625" y="7079796"/>
                </a:lnTo>
                <a:lnTo>
                  <a:pt x="0" y="7079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2166439" y="7575441"/>
            <a:ext cx="783661" cy="783661"/>
          </a:xfrm>
          <a:custGeom>
            <a:avLst/>
            <a:gdLst/>
            <a:ahLst/>
            <a:cxnLst/>
            <a:rect l="l" t="t" r="r" b="b"/>
            <a:pathLst>
              <a:path w="783661" h="783661">
                <a:moveTo>
                  <a:pt x="0" y="0"/>
                </a:moveTo>
                <a:lnTo>
                  <a:pt x="783662" y="0"/>
                </a:lnTo>
                <a:lnTo>
                  <a:pt x="783662" y="783661"/>
                </a:lnTo>
                <a:lnTo>
                  <a:pt x="0" y="7836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7"/>
            <a:stretch>
              <a:fillRect/>
            </a:stretch>
          </a:blipFill>
        </p:spPr>
        <p:txBody>
          <a:bodyPr/>
          <a:lstStyle/>
          <a:p>
            <a:endParaRPr lang="en-US"/>
          </a:p>
        </p:txBody>
      </p:sp>
      <p:sp>
        <p:nvSpPr>
          <p:cNvPr id="5" name="Freeform 5"/>
          <p:cNvSpPr/>
          <p:nvPr/>
        </p:nvSpPr>
        <p:spPr>
          <a:xfrm rot="-2187961">
            <a:off x="11147488" y="2755602"/>
            <a:ext cx="1119837" cy="1047047"/>
          </a:xfrm>
          <a:custGeom>
            <a:avLst/>
            <a:gdLst/>
            <a:ahLst/>
            <a:cxnLst/>
            <a:rect l="l" t="t" r="r" b="b"/>
            <a:pathLst>
              <a:path w="1119837" h="1047047">
                <a:moveTo>
                  <a:pt x="0" y="0"/>
                </a:moveTo>
                <a:lnTo>
                  <a:pt x="1119837" y="0"/>
                </a:lnTo>
                <a:lnTo>
                  <a:pt x="1119837" y="1047048"/>
                </a:lnTo>
                <a:lnTo>
                  <a:pt x="0" y="10470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2050284">
            <a:off x="13739582" y="3222909"/>
            <a:ext cx="1733577" cy="868955"/>
          </a:xfrm>
          <a:custGeom>
            <a:avLst/>
            <a:gdLst/>
            <a:ahLst/>
            <a:cxnLst/>
            <a:rect l="l" t="t" r="r" b="b"/>
            <a:pathLst>
              <a:path w="1733577" h="868955">
                <a:moveTo>
                  <a:pt x="0" y="0"/>
                </a:moveTo>
                <a:lnTo>
                  <a:pt x="1733577" y="0"/>
                </a:lnTo>
                <a:lnTo>
                  <a:pt x="1733577" y="868955"/>
                </a:lnTo>
                <a:lnTo>
                  <a:pt x="0" y="8689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rot="-891861">
            <a:off x="9848141" y="5229789"/>
            <a:ext cx="1097820" cy="1085843"/>
          </a:xfrm>
          <a:custGeom>
            <a:avLst/>
            <a:gdLst/>
            <a:ahLst/>
            <a:cxnLst/>
            <a:rect l="l" t="t" r="r" b="b"/>
            <a:pathLst>
              <a:path w="1097820" h="1085843">
                <a:moveTo>
                  <a:pt x="0" y="0"/>
                </a:moveTo>
                <a:lnTo>
                  <a:pt x="1097820" y="0"/>
                </a:lnTo>
                <a:lnTo>
                  <a:pt x="1097820" y="1085843"/>
                </a:lnTo>
                <a:lnTo>
                  <a:pt x="0" y="1085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rot="927303">
            <a:off x="14752302" y="6280397"/>
            <a:ext cx="638391" cy="989753"/>
          </a:xfrm>
          <a:custGeom>
            <a:avLst/>
            <a:gdLst/>
            <a:ahLst/>
            <a:cxnLst/>
            <a:rect l="l" t="t" r="r" b="b"/>
            <a:pathLst>
              <a:path w="638391" h="989753">
                <a:moveTo>
                  <a:pt x="0" y="0"/>
                </a:moveTo>
                <a:lnTo>
                  <a:pt x="638391" y="0"/>
                </a:lnTo>
                <a:lnTo>
                  <a:pt x="638391" y="989753"/>
                </a:lnTo>
                <a:lnTo>
                  <a:pt x="0" y="9897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TextBox 9"/>
          <p:cNvSpPr txBox="1"/>
          <p:nvPr/>
        </p:nvSpPr>
        <p:spPr>
          <a:xfrm>
            <a:off x="11688802" y="5277414"/>
            <a:ext cx="2522596" cy="479649"/>
          </a:xfrm>
          <a:prstGeom prst="rect">
            <a:avLst/>
          </a:prstGeom>
        </p:spPr>
        <p:txBody>
          <a:bodyPr lIns="0" tIns="0" rIns="0" bIns="0" rtlCol="0" anchor="t">
            <a:spAutoFit/>
          </a:bodyPr>
          <a:lstStyle/>
          <a:p>
            <a:pPr algn="ctr">
              <a:lnSpc>
                <a:spcPts val="1894"/>
              </a:lnSpc>
            </a:pPr>
            <a:r>
              <a:rPr lang="en-US" sz="1913" b="1">
                <a:solidFill>
                  <a:srgbClr val="333B48"/>
                </a:solidFill>
                <a:latin typeface="IBM Plex Sans Bold"/>
                <a:ea typeface="IBM Plex Sans Bold"/>
                <a:cs typeface="IBM Plex Sans Bold"/>
                <a:sym typeface="IBM Plex Sans Bold"/>
              </a:rPr>
              <a:t>FUTURE</a:t>
            </a:r>
          </a:p>
          <a:p>
            <a:pPr algn="ctr">
              <a:lnSpc>
                <a:spcPts val="1894"/>
              </a:lnSpc>
            </a:pPr>
            <a:r>
              <a:rPr lang="en-US" sz="1913" b="1">
                <a:solidFill>
                  <a:srgbClr val="333B48"/>
                </a:solidFill>
                <a:latin typeface="IBM Plex Sans Bold"/>
                <a:ea typeface="IBM Plex Sans Bold"/>
                <a:cs typeface="IBM Plex Sans Bold"/>
                <a:sym typeface="IBM Plex Sans Bold"/>
              </a:rPr>
              <a:t>RECOMMENDATIONS</a:t>
            </a:r>
          </a:p>
        </p:txBody>
      </p:sp>
      <p:sp>
        <p:nvSpPr>
          <p:cNvPr id="10" name="TextBox 10"/>
          <p:cNvSpPr txBox="1"/>
          <p:nvPr/>
        </p:nvSpPr>
        <p:spPr>
          <a:xfrm rot="-1913942">
            <a:off x="9939303" y="2245928"/>
            <a:ext cx="1414503" cy="384568"/>
          </a:xfrm>
          <a:prstGeom prst="rect">
            <a:avLst/>
          </a:prstGeom>
        </p:spPr>
        <p:txBody>
          <a:bodyPr lIns="0" tIns="0" rIns="0" bIns="0" rtlCol="0" anchor="t">
            <a:spAutoFit/>
          </a:bodyPr>
          <a:lstStyle/>
          <a:p>
            <a:pPr algn="l">
              <a:lnSpc>
                <a:spcPts val="2296"/>
              </a:lnSpc>
            </a:pPr>
            <a:r>
              <a:rPr lang="en-US" sz="2319" b="1">
                <a:solidFill>
                  <a:srgbClr val="333B48"/>
                </a:solidFill>
                <a:latin typeface="IBM Plex Sans Bold"/>
                <a:ea typeface="IBM Plex Sans Bold"/>
                <a:cs typeface="IBM Plex Sans Bold"/>
                <a:sym typeface="IBM Plex Sans Bold"/>
              </a:rPr>
              <a:t>EMOTION</a:t>
            </a:r>
          </a:p>
        </p:txBody>
      </p:sp>
      <p:sp>
        <p:nvSpPr>
          <p:cNvPr id="11" name="TextBox 11"/>
          <p:cNvSpPr txBox="1"/>
          <p:nvPr/>
        </p:nvSpPr>
        <p:spPr>
          <a:xfrm rot="2217834">
            <a:off x="14021252" y="2294150"/>
            <a:ext cx="2219007" cy="500388"/>
          </a:xfrm>
          <a:prstGeom prst="rect">
            <a:avLst/>
          </a:prstGeom>
        </p:spPr>
        <p:txBody>
          <a:bodyPr lIns="0" tIns="0" rIns="0" bIns="0" rtlCol="0" anchor="t">
            <a:spAutoFit/>
          </a:bodyPr>
          <a:lstStyle/>
          <a:p>
            <a:pPr algn="l">
              <a:lnSpc>
                <a:spcPts val="2296"/>
              </a:lnSpc>
            </a:pPr>
            <a:r>
              <a:rPr lang="en-US" sz="2319" b="1">
                <a:solidFill>
                  <a:srgbClr val="333B48"/>
                </a:solidFill>
                <a:latin typeface="IBM Plex Sans Bold"/>
                <a:ea typeface="IBM Plex Sans Bold"/>
                <a:cs typeface="IBM Plex Sans Bold"/>
                <a:sym typeface="IBM Plex Sans Bold"/>
              </a:rPr>
              <a:t>SHAREABILITY</a:t>
            </a:r>
          </a:p>
        </p:txBody>
      </p:sp>
      <p:sp>
        <p:nvSpPr>
          <p:cNvPr id="12" name="TextBox 12"/>
          <p:cNvSpPr txBox="1"/>
          <p:nvPr/>
        </p:nvSpPr>
        <p:spPr>
          <a:xfrm rot="-4236083">
            <a:off x="15699579" y="6702690"/>
            <a:ext cx="1611202" cy="407617"/>
          </a:xfrm>
          <a:prstGeom prst="rect">
            <a:avLst/>
          </a:prstGeom>
        </p:spPr>
        <p:txBody>
          <a:bodyPr lIns="0" tIns="0" rIns="0" bIns="0" rtlCol="0" anchor="t">
            <a:spAutoFit/>
          </a:bodyPr>
          <a:lstStyle/>
          <a:p>
            <a:pPr algn="l">
              <a:lnSpc>
                <a:spcPts val="2296"/>
              </a:lnSpc>
            </a:pPr>
            <a:r>
              <a:rPr lang="en-US" sz="2319" b="1">
                <a:solidFill>
                  <a:srgbClr val="333B48"/>
                </a:solidFill>
                <a:latin typeface="IBM Plex Sans Bold"/>
                <a:ea typeface="IBM Plex Sans Bold"/>
                <a:cs typeface="IBM Plex Sans Bold"/>
                <a:sym typeface="IBM Plex Sans Bold"/>
              </a:rPr>
              <a:t>PLATFORM</a:t>
            </a:r>
          </a:p>
        </p:txBody>
      </p:sp>
      <p:sp>
        <p:nvSpPr>
          <p:cNvPr id="13" name="TextBox 13"/>
          <p:cNvSpPr txBox="1"/>
          <p:nvPr/>
        </p:nvSpPr>
        <p:spPr>
          <a:xfrm rot="291960">
            <a:off x="12053210" y="9122972"/>
            <a:ext cx="1016129" cy="334007"/>
          </a:xfrm>
          <a:prstGeom prst="rect">
            <a:avLst/>
          </a:prstGeom>
        </p:spPr>
        <p:txBody>
          <a:bodyPr lIns="0" tIns="0" rIns="0" bIns="0" rtlCol="0" anchor="t">
            <a:spAutoFit/>
          </a:bodyPr>
          <a:lstStyle/>
          <a:p>
            <a:pPr algn="l">
              <a:lnSpc>
                <a:spcPts val="2296"/>
              </a:lnSpc>
            </a:pPr>
            <a:r>
              <a:rPr lang="en-US" sz="2319" b="1">
                <a:solidFill>
                  <a:srgbClr val="333B48"/>
                </a:solidFill>
                <a:latin typeface="IBM Plex Sans Bold"/>
                <a:ea typeface="IBM Plex Sans Bold"/>
                <a:cs typeface="IBM Plex Sans Bold"/>
                <a:sym typeface="IBM Plex Sans Bold"/>
              </a:rPr>
              <a:t>REACH</a:t>
            </a:r>
          </a:p>
        </p:txBody>
      </p:sp>
      <p:sp>
        <p:nvSpPr>
          <p:cNvPr id="14" name="TextBox 14"/>
          <p:cNvSpPr txBox="1"/>
          <p:nvPr/>
        </p:nvSpPr>
        <p:spPr>
          <a:xfrm rot="3774627">
            <a:off x="8695957" y="6821754"/>
            <a:ext cx="1401208" cy="382197"/>
          </a:xfrm>
          <a:prstGeom prst="rect">
            <a:avLst/>
          </a:prstGeom>
        </p:spPr>
        <p:txBody>
          <a:bodyPr lIns="0" tIns="0" rIns="0" bIns="0" rtlCol="0" anchor="t">
            <a:spAutoFit/>
          </a:bodyPr>
          <a:lstStyle/>
          <a:p>
            <a:pPr algn="l">
              <a:lnSpc>
                <a:spcPts val="2296"/>
              </a:lnSpc>
            </a:pPr>
            <a:r>
              <a:rPr lang="en-US" sz="2319" b="1">
                <a:solidFill>
                  <a:srgbClr val="333B48"/>
                </a:solidFill>
                <a:latin typeface="IBM Plex Sans Bold"/>
                <a:ea typeface="IBM Plex Sans Bold"/>
                <a:cs typeface="IBM Plex Sans Bold"/>
                <a:sym typeface="IBM Plex Sans Bold"/>
              </a:rPr>
              <a:t>BALANCE</a:t>
            </a:r>
          </a:p>
        </p:txBody>
      </p:sp>
      <p:sp>
        <p:nvSpPr>
          <p:cNvPr id="15" name="TextBox 15"/>
          <p:cNvSpPr txBox="1"/>
          <p:nvPr/>
        </p:nvSpPr>
        <p:spPr>
          <a:xfrm>
            <a:off x="775360" y="653002"/>
            <a:ext cx="10113404"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STRATEGIC RECOMMENDATIONS</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(The Future Pathway)</a:t>
            </a:r>
          </a:p>
        </p:txBody>
      </p:sp>
      <p:sp>
        <p:nvSpPr>
          <p:cNvPr id="16" name="TextBox 16"/>
          <p:cNvSpPr txBox="1"/>
          <p:nvPr/>
        </p:nvSpPr>
        <p:spPr>
          <a:xfrm>
            <a:off x="666571" y="2360846"/>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Emotion</a:t>
            </a:r>
          </a:p>
        </p:txBody>
      </p:sp>
      <p:sp>
        <p:nvSpPr>
          <p:cNvPr id="17" name="TextBox 17"/>
          <p:cNvSpPr txBox="1"/>
          <p:nvPr/>
        </p:nvSpPr>
        <p:spPr>
          <a:xfrm>
            <a:off x="484947" y="2921108"/>
            <a:ext cx="6998309" cy="1043681"/>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Center ads on connection, warmth, and shared moments.</a:t>
            </a:r>
          </a:p>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Use heartfelt taglines and lifestyle imagery.</a:t>
            </a:r>
          </a:p>
          <a:p>
            <a:pPr algn="just">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18" name="TextBox 18"/>
          <p:cNvSpPr txBox="1"/>
          <p:nvPr/>
        </p:nvSpPr>
        <p:spPr>
          <a:xfrm>
            <a:off x="666571" y="3975784"/>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Shareability</a:t>
            </a:r>
          </a:p>
        </p:txBody>
      </p:sp>
      <p:sp>
        <p:nvSpPr>
          <p:cNvPr id="19" name="TextBox 19"/>
          <p:cNvSpPr txBox="1"/>
          <p:nvPr/>
        </p:nvSpPr>
        <p:spPr>
          <a:xfrm>
            <a:off x="484947" y="4536047"/>
            <a:ext cx="6998309" cy="1043681"/>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Design content that’s visually appealing and worth saving.</a:t>
            </a:r>
          </a:p>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Encourage reposts and highlight user-generated content.</a:t>
            </a:r>
          </a:p>
          <a:p>
            <a:pPr algn="just">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20" name="TextBox 20"/>
          <p:cNvSpPr txBox="1"/>
          <p:nvPr/>
        </p:nvSpPr>
        <p:spPr>
          <a:xfrm>
            <a:off x="666571" y="5485155"/>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Platform</a:t>
            </a:r>
          </a:p>
        </p:txBody>
      </p:sp>
      <p:sp>
        <p:nvSpPr>
          <p:cNvPr id="21" name="TextBox 21"/>
          <p:cNvSpPr txBox="1"/>
          <p:nvPr/>
        </p:nvSpPr>
        <p:spPr>
          <a:xfrm>
            <a:off x="484947" y="6045418"/>
            <a:ext cx="6998309" cy="1043681"/>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Maximize Reels and Stories for high engagement.</a:t>
            </a:r>
          </a:p>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Use trending audio and short-form narratives.</a:t>
            </a:r>
          </a:p>
          <a:p>
            <a:pPr algn="just">
              <a:lnSpc>
                <a:spcPts val="2849"/>
              </a:lnSpc>
            </a:pPr>
            <a:endParaRPr lang="en-US" sz="2035">
              <a:solidFill>
                <a:srgbClr val="333B48"/>
              </a:solidFill>
              <a:latin typeface="Glacial Indifference"/>
              <a:ea typeface="Glacial Indifference"/>
              <a:cs typeface="Glacial Indifference"/>
              <a:sym typeface="Glacial Indifference"/>
            </a:endParaRPr>
          </a:p>
        </p:txBody>
      </p:sp>
      <p:sp>
        <p:nvSpPr>
          <p:cNvPr id="22" name="TextBox 22"/>
          <p:cNvSpPr txBox="1"/>
          <p:nvPr/>
        </p:nvSpPr>
        <p:spPr>
          <a:xfrm>
            <a:off x="666571" y="6992652"/>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Reach</a:t>
            </a:r>
          </a:p>
        </p:txBody>
      </p:sp>
      <p:sp>
        <p:nvSpPr>
          <p:cNvPr id="23" name="TextBox 23"/>
          <p:cNvSpPr txBox="1"/>
          <p:nvPr/>
        </p:nvSpPr>
        <p:spPr>
          <a:xfrm>
            <a:off x="484947" y="7552914"/>
            <a:ext cx="6998309" cy="691256"/>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Use inclusive visuals to connect with diverse audiences.</a:t>
            </a:r>
          </a:p>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Test across regions to identify top-performing locations.</a:t>
            </a:r>
          </a:p>
        </p:txBody>
      </p:sp>
      <p:sp>
        <p:nvSpPr>
          <p:cNvPr id="24" name="TextBox 24"/>
          <p:cNvSpPr txBox="1"/>
          <p:nvPr/>
        </p:nvSpPr>
        <p:spPr>
          <a:xfrm>
            <a:off x="666571" y="8389635"/>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Balance</a:t>
            </a:r>
          </a:p>
        </p:txBody>
      </p:sp>
      <p:sp>
        <p:nvSpPr>
          <p:cNvPr id="25" name="TextBox 25"/>
          <p:cNvSpPr txBox="1"/>
          <p:nvPr/>
        </p:nvSpPr>
        <p:spPr>
          <a:xfrm>
            <a:off x="484947" y="8949897"/>
            <a:ext cx="6998309" cy="691256"/>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Blend emotional appeal with soft product prompts.</a:t>
            </a:r>
          </a:p>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Show customization subtly through engaging visuals.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156926"/>
            <a:ext cx="18288000" cy="630070"/>
            <a:chOff x="0" y="0"/>
            <a:chExt cx="4816593" cy="165944"/>
          </a:xfrm>
        </p:grpSpPr>
        <p:sp>
          <p:nvSpPr>
            <p:cNvPr id="3" name="Freeform 3"/>
            <p:cNvSpPr/>
            <p:nvPr/>
          </p:nvSpPr>
          <p:spPr>
            <a:xfrm>
              <a:off x="0" y="0"/>
              <a:ext cx="4816592" cy="165944"/>
            </a:xfrm>
            <a:custGeom>
              <a:avLst/>
              <a:gdLst/>
              <a:ahLst/>
              <a:cxnLst/>
              <a:rect l="l" t="t" r="r" b="b"/>
              <a:pathLst>
                <a:path w="4816592" h="165944">
                  <a:moveTo>
                    <a:pt x="0" y="0"/>
                  </a:moveTo>
                  <a:lnTo>
                    <a:pt x="4816592" y="0"/>
                  </a:lnTo>
                  <a:lnTo>
                    <a:pt x="4816592" y="165944"/>
                  </a:lnTo>
                  <a:lnTo>
                    <a:pt x="0" y="165944"/>
                  </a:lnTo>
                  <a:close/>
                </a:path>
              </a:pathLst>
            </a:custGeom>
            <a:solidFill>
              <a:srgbClr val="532F17"/>
            </a:solidFill>
          </p:spPr>
          <p:txBody>
            <a:bodyPr/>
            <a:lstStyle/>
            <a:p>
              <a:endParaRPr lang="en-US"/>
            </a:p>
          </p:txBody>
        </p:sp>
        <p:sp>
          <p:nvSpPr>
            <p:cNvPr id="4" name="TextBox 4"/>
            <p:cNvSpPr txBox="1"/>
            <p:nvPr/>
          </p:nvSpPr>
          <p:spPr>
            <a:xfrm>
              <a:off x="0" y="-38100"/>
              <a:ext cx="4816593" cy="20404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652964" y="5219632"/>
            <a:ext cx="982072" cy="55523"/>
            <a:chOff x="0" y="0"/>
            <a:chExt cx="221860" cy="12543"/>
          </a:xfrm>
        </p:grpSpPr>
        <p:sp>
          <p:nvSpPr>
            <p:cNvPr id="6" name="Freeform 6"/>
            <p:cNvSpPr/>
            <p:nvPr/>
          </p:nvSpPr>
          <p:spPr>
            <a:xfrm>
              <a:off x="0" y="0"/>
              <a:ext cx="221860" cy="12543"/>
            </a:xfrm>
            <a:custGeom>
              <a:avLst/>
              <a:gdLst/>
              <a:ahLst/>
              <a:cxnLst/>
              <a:rect l="l" t="t" r="r" b="b"/>
              <a:pathLst>
                <a:path w="221860" h="12543">
                  <a:moveTo>
                    <a:pt x="0" y="0"/>
                  </a:moveTo>
                  <a:lnTo>
                    <a:pt x="221860" y="0"/>
                  </a:lnTo>
                  <a:lnTo>
                    <a:pt x="221860" y="12543"/>
                  </a:lnTo>
                  <a:lnTo>
                    <a:pt x="0" y="12543"/>
                  </a:lnTo>
                  <a:close/>
                </a:path>
              </a:pathLst>
            </a:custGeom>
            <a:solidFill>
              <a:srgbClr val="C1C1C1"/>
            </a:solidFill>
          </p:spPr>
          <p:txBody>
            <a:bodyPr/>
            <a:lstStyle/>
            <a:p>
              <a:endParaRPr lang="en-US"/>
            </a:p>
          </p:txBody>
        </p:sp>
        <p:sp>
          <p:nvSpPr>
            <p:cNvPr id="7" name="TextBox 7"/>
            <p:cNvSpPr txBox="1"/>
            <p:nvPr/>
          </p:nvSpPr>
          <p:spPr>
            <a:xfrm>
              <a:off x="0" y="-38100"/>
              <a:ext cx="221860" cy="506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7345426"/>
            <a:ext cx="18288000" cy="2941574"/>
            <a:chOff x="0" y="0"/>
            <a:chExt cx="24384000" cy="3922099"/>
          </a:xfrm>
        </p:grpSpPr>
        <p:pic>
          <p:nvPicPr>
            <p:cNvPr id="9" name="Picture 9"/>
            <p:cNvPicPr>
              <a:picLocks noChangeAspect="1"/>
            </p:cNvPicPr>
            <p:nvPr/>
          </p:nvPicPr>
          <p:blipFill>
            <a:blip r:embed="rId2"/>
            <a:srcRect t="34197" b="44139"/>
            <a:stretch>
              <a:fillRect/>
            </a:stretch>
          </p:blipFill>
          <p:spPr>
            <a:xfrm>
              <a:off x="0" y="0"/>
              <a:ext cx="24384000" cy="3922099"/>
            </a:xfrm>
            <a:prstGeom prst="rect">
              <a:avLst/>
            </a:prstGeom>
          </p:spPr>
        </p:pic>
      </p:grpSp>
      <p:sp>
        <p:nvSpPr>
          <p:cNvPr id="10" name="Freeform 10"/>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716486" y="2269876"/>
            <a:ext cx="14855028" cy="1787376"/>
          </a:xfrm>
          <a:prstGeom prst="rect">
            <a:avLst/>
          </a:prstGeom>
        </p:spPr>
        <p:txBody>
          <a:bodyPr lIns="0" tIns="0" rIns="0" bIns="0" rtlCol="0" anchor="t">
            <a:spAutoFit/>
          </a:bodyPr>
          <a:lstStyle/>
          <a:p>
            <a:pPr algn="ctr">
              <a:lnSpc>
                <a:spcPts val="13737"/>
              </a:lnSpc>
            </a:pPr>
            <a:r>
              <a:rPr lang="en-US" sz="12488" b="1">
                <a:solidFill>
                  <a:srgbClr val="727C2F"/>
                </a:solidFill>
                <a:latin typeface="Source Sans Pro Bold"/>
                <a:ea typeface="Source Sans Pro Bold"/>
                <a:cs typeface="Source Sans Pro Bold"/>
                <a:sym typeface="Source Sans Pro Bold"/>
              </a:rPr>
              <a:t>THANK YOU</a:t>
            </a:r>
          </a:p>
        </p:txBody>
      </p:sp>
      <p:sp>
        <p:nvSpPr>
          <p:cNvPr id="12" name="TextBox 12"/>
          <p:cNvSpPr txBox="1"/>
          <p:nvPr/>
        </p:nvSpPr>
        <p:spPr>
          <a:xfrm>
            <a:off x="5239662" y="3971527"/>
            <a:ext cx="7808676" cy="705982"/>
          </a:xfrm>
          <a:prstGeom prst="rect">
            <a:avLst/>
          </a:prstGeom>
        </p:spPr>
        <p:txBody>
          <a:bodyPr lIns="0" tIns="0" rIns="0" bIns="0" rtlCol="0" anchor="t">
            <a:spAutoFit/>
          </a:bodyPr>
          <a:lstStyle/>
          <a:p>
            <a:pPr algn="ctr">
              <a:lnSpc>
                <a:spcPts val="5712"/>
              </a:lnSpc>
              <a:spcBef>
                <a:spcPct val="0"/>
              </a:spcBef>
            </a:pPr>
            <a:r>
              <a:rPr lang="en-US" sz="4080" b="1" i="1" spc="204">
                <a:solidFill>
                  <a:srgbClr val="532F17"/>
                </a:solidFill>
                <a:latin typeface="Open Sans Bold Italics"/>
                <a:ea typeface="Open Sans Bold Italics"/>
                <a:cs typeface="Open Sans Bold Italics"/>
                <a:sym typeface="Open Sans Bold Italic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21227" y="-191741"/>
            <a:ext cx="5930416" cy="10670481"/>
            <a:chOff x="0" y="0"/>
            <a:chExt cx="1561920" cy="2810332"/>
          </a:xfrm>
        </p:grpSpPr>
        <p:sp>
          <p:nvSpPr>
            <p:cNvPr id="3" name="Freeform 3"/>
            <p:cNvSpPr/>
            <p:nvPr/>
          </p:nvSpPr>
          <p:spPr>
            <a:xfrm>
              <a:off x="0" y="0"/>
              <a:ext cx="1561920" cy="2810333"/>
            </a:xfrm>
            <a:custGeom>
              <a:avLst/>
              <a:gdLst/>
              <a:ahLst/>
              <a:cxnLst/>
              <a:rect l="l" t="t" r="r" b="b"/>
              <a:pathLst>
                <a:path w="1561920" h="2810333">
                  <a:moveTo>
                    <a:pt x="0" y="0"/>
                  </a:moveTo>
                  <a:lnTo>
                    <a:pt x="1561920" y="0"/>
                  </a:lnTo>
                  <a:lnTo>
                    <a:pt x="1561920" y="2810333"/>
                  </a:lnTo>
                  <a:lnTo>
                    <a:pt x="0" y="2810333"/>
                  </a:lnTo>
                  <a:close/>
                </a:path>
              </a:pathLst>
            </a:custGeom>
            <a:solidFill>
              <a:srgbClr val="727C2F"/>
            </a:solidFill>
          </p:spPr>
          <p:txBody>
            <a:bodyPr/>
            <a:lstStyle/>
            <a:p>
              <a:endParaRPr lang="en-US"/>
            </a:p>
          </p:txBody>
        </p:sp>
        <p:sp>
          <p:nvSpPr>
            <p:cNvPr id="4" name="TextBox 4"/>
            <p:cNvSpPr txBox="1"/>
            <p:nvPr/>
          </p:nvSpPr>
          <p:spPr>
            <a:xfrm>
              <a:off x="0" y="-38100"/>
              <a:ext cx="1561920" cy="284843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64027" y="1846004"/>
            <a:ext cx="5956377" cy="7525266"/>
            <a:chOff x="0" y="0"/>
            <a:chExt cx="1718034" cy="2170559"/>
          </a:xfrm>
        </p:grpSpPr>
        <p:sp>
          <p:nvSpPr>
            <p:cNvPr id="6" name="Freeform 6"/>
            <p:cNvSpPr/>
            <p:nvPr/>
          </p:nvSpPr>
          <p:spPr>
            <a:xfrm>
              <a:off x="0" y="0"/>
              <a:ext cx="1718034" cy="2170559"/>
            </a:xfrm>
            <a:custGeom>
              <a:avLst/>
              <a:gdLst/>
              <a:ahLst/>
              <a:cxnLst/>
              <a:rect l="l" t="t" r="r" b="b"/>
              <a:pathLst>
                <a:path w="1718034" h="2170559">
                  <a:moveTo>
                    <a:pt x="0" y="0"/>
                  </a:moveTo>
                  <a:lnTo>
                    <a:pt x="1718034" y="0"/>
                  </a:lnTo>
                  <a:lnTo>
                    <a:pt x="1718034" y="2170559"/>
                  </a:lnTo>
                  <a:lnTo>
                    <a:pt x="0" y="2170559"/>
                  </a:lnTo>
                  <a:close/>
                </a:path>
              </a:pathLst>
            </a:custGeom>
            <a:solidFill>
              <a:srgbClr val="737373"/>
            </a:solidFill>
          </p:spPr>
          <p:txBody>
            <a:bodyPr/>
            <a:lstStyle/>
            <a:p>
              <a:endParaRPr lang="en-US"/>
            </a:p>
          </p:txBody>
        </p:sp>
        <p:sp>
          <p:nvSpPr>
            <p:cNvPr id="7" name="TextBox 7"/>
            <p:cNvSpPr txBox="1"/>
            <p:nvPr/>
          </p:nvSpPr>
          <p:spPr>
            <a:xfrm>
              <a:off x="0" y="-38100"/>
              <a:ext cx="1718034" cy="220865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571184" y="1958975"/>
            <a:ext cx="5742064" cy="7299325"/>
            <a:chOff x="0" y="0"/>
            <a:chExt cx="7656085" cy="9732434"/>
          </a:xfrm>
        </p:grpSpPr>
        <p:pic>
          <p:nvPicPr>
            <p:cNvPr id="9" name="Picture 9"/>
            <p:cNvPicPr>
              <a:picLocks noChangeAspect="1"/>
            </p:cNvPicPr>
            <p:nvPr/>
          </p:nvPicPr>
          <p:blipFill>
            <a:blip r:embed="rId2"/>
            <a:srcRect t="7653" b="7653"/>
            <a:stretch>
              <a:fillRect/>
            </a:stretch>
          </p:blipFill>
          <p:spPr>
            <a:xfrm>
              <a:off x="0" y="0"/>
              <a:ext cx="7656085" cy="9732434"/>
            </a:xfrm>
            <a:prstGeom prst="rect">
              <a:avLst/>
            </a:prstGeom>
          </p:spPr>
        </p:pic>
      </p:grpSp>
      <p:sp>
        <p:nvSpPr>
          <p:cNvPr id="10" name="Freeform 10"/>
          <p:cNvSpPr/>
          <p:nvPr/>
        </p:nvSpPr>
        <p:spPr>
          <a:xfrm>
            <a:off x="625580" y="1598442"/>
            <a:ext cx="4030677" cy="1813805"/>
          </a:xfrm>
          <a:custGeom>
            <a:avLst/>
            <a:gdLst/>
            <a:ahLst/>
            <a:cxnLst/>
            <a:rect l="l" t="t" r="r" b="b"/>
            <a:pathLst>
              <a:path w="4030677" h="1813805">
                <a:moveTo>
                  <a:pt x="0" y="0"/>
                </a:moveTo>
                <a:lnTo>
                  <a:pt x="4030677" y="0"/>
                </a:lnTo>
                <a:lnTo>
                  <a:pt x="4030677" y="1813805"/>
                </a:lnTo>
                <a:lnTo>
                  <a:pt x="0" y="1813805"/>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835757" y="3536417"/>
            <a:ext cx="8852091" cy="2613877"/>
          </a:xfrm>
          <a:prstGeom prst="rect">
            <a:avLst/>
          </a:prstGeom>
        </p:spPr>
        <p:txBody>
          <a:bodyPr lIns="0" tIns="0" rIns="0" bIns="0" rtlCol="0" anchor="t">
            <a:spAutoFit/>
          </a:bodyPr>
          <a:lstStyle/>
          <a:p>
            <a:pPr algn="just">
              <a:lnSpc>
                <a:spcPts val="3453"/>
              </a:lnSpc>
            </a:pPr>
            <a:r>
              <a:rPr lang="en-US" sz="2466">
                <a:solidFill>
                  <a:srgbClr val="333B48"/>
                </a:solidFill>
                <a:latin typeface="Glacial Indifference"/>
                <a:ea typeface="Glacial Indifference"/>
                <a:cs typeface="Glacial Indifference"/>
                <a:sym typeface="Glacial Indifference"/>
              </a:rPr>
              <a:t>Latea Bubble Tea and Coffee, founded in 2013 by Jack Hsiao, offers </a:t>
            </a:r>
            <a:r>
              <a:rPr lang="en-US" sz="2466" b="1">
                <a:solidFill>
                  <a:srgbClr val="532F17"/>
                </a:solidFill>
                <a:latin typeface="Glacial Indifference Bold"/>
                <a:ea typeface="Glacial Indifference Bold"/>
                <a:cs typeface="Glacial Indifference Bold"/>
                <a:sym typeface="Glacial Indifference Bold"/>
              </a:rPr>
              <a:t>premium</a:t>
            </a:r>
            <a:r>
              <a:rPr lang="en-US" sz="2466">
                <a:solidFill>
                  <a:srgbClr val="532F17"/>
                </a:solidFill>
                <a:latin typeface="Glacial Indifference"/>
                <a:ea typeface="Glacial Indifference"/>
                <a:cs typeface="Glacial Indifference"/>
                <a:sym typeface="Glacial Indifference"/>
              </a:rPr>
              <a:t>, </a:t>
            </a:r>
            <a:r>
              <a:rPr lang="en-US" sz="2466" b="1">
                <a:solidFill>
                  <a:srgbClr val="532F17"/>
                </a:solidFill>
                <a:latin typeface="Glacial Indifference Bold"/>
                <a:ea typeface="Glacial Indifference Bold"/>
                <a:cs typeface="Glacial Indifference Bold"/>
                <a:sym typeface="Glacial Indifference Bold"/>
              </a:rPr>
              <a:t>customizable</a:t>
            </a:r>
            <a:r>
              <a:rPr lang="en-US" sz="2466">
                <a:solidFill>
                  <a:srgbClr val="333B48"/>
                </a:solidFill>
                <a:latin typeface="Glacial Indifference"/>
                <a:ea typeface="Glacial Indifference"/>
                <a:cs typeface="Glacial Indifference"/>
                <a:sym typeface="Glacial Indifference"/>
              </a:rPr>
              <a:t> tea and coffee drinks using </a:t>
            </a:r>
            <a:r>
              <a:rPr lang="en-US" sz="2466" b="1">
                <a:solidFill>
                  <a:srgbClr val="532F17"/>
                </a:solidFill>
                <a:latin typeface="Glacial Indifference Bold"/>
                <a:ea typeface="Glacial Indifference Bold"/>
                <a:cs typeface="Glacial Indifference Bold"/>
                <a:sym typeface="Glacial Indifference Bold"/>
              </a:rPr>
              <a:t>organic,</a:t>
            </a:r>
            <a:r>
              <a:rPr lang="en-US" sz="2466">
                <a:solidFill>
                  <a:srgbClr val="532F17"/>
                </a:solidFill>
                <a:latin typeface="Glacial Indifference"/>
                <a:ea typeface="Glacial Indifference"/>
                <a:cs typeface="Glacial Indifference"/>
                <a:sym typeface="Glacial Indifference"/>
              </a:rPr>
              <a:t> </a:t>
            </a:r>
            <a:r>
              <a:rPr lang="en-US" sz="2466" b="1">
                <a:solidFill>
                  <a:srgbClr val="532F17"/>
                </a:solidFill>
                <a:latin typeface="Glacial Indifference Bold"/>
                <a:ea typeface="Glacial Indifference Bold"/>
                <a:cs typeface="Glacial Indifference Bold"/>
                <a:sym typeface="Glacial Indifference Bold"/>
              </a:rPr>
              <a:t>whole-leaf teas</a:t>
            </a:r>
            <a:r>
              <a:rPr lang="en-US" sz="2466">
                <a:solidFill>
                  <a:srgbClr val="532F17"/>
                </a:solidFill>
                <a:latin typeface="Glacial Indifference"/>
                <a:ea typeface="Glacial Indifference"/>
                <a:cs typeface="Glacial Indifference"/>
                <a:sym typeface="Glacial Indifference"/>
              </a:rPr>
              <a:t> </a:t>
            </a:r>
            <a:r>
              <a:rPr lang="en-US" sz="2466" b="1">
                <a:solidFill>
                  <a:srgbClr val="532F17"/>
                </a:solidFill>
                <a:latin typeface="Glacial Indifference Bold"/>
                <a:ea typeface="Glacial Indifference Bold"/>
                <a:cs typeface="Glacial Indifference Bold"/>
                <a:sym typeface="Glacial Indifference Bold"/>
              </a:rPr>
              <a:t>and fresh ingredients</a:t>
            </a:r>
            <a:r>
              <a:rPr lang="en-US" sz="2466">
                <a:solidFill>
                  <a:srgbClr val="333B48"/>
                </a:solidFill>
                <a:latin typeface="Glacial Indifference"/>
                <a:ea typeface="Glacial Indifference"/>
                <a:cs typeface="Glacial Indifference"/>
                <a:sym typeface="Glacial Indifference"/>
              </a:rPr>
              <a:t>. With four U.S. locations, it emphasizes </a:t>
            </a:r>
            <a:r>
              <a:rPr lang="en-US" sz="2466" b="1">
                <a:solidFill>
                  <a:srgbClr val="532F17"/>
                </a:solidFill>
                <a:latin typeface="Glacial Indifference Bold"/>
                <a:ea typeface="Glacial Indifference Bold"/>
                <a:cs typeface="Glacial Indifference Bold"/>
                <a:sym typeface="Glacial Indifference Bold"/>
              </a:rPr>
              <a:t>quality, authenticity</a:t>
            </a:r>
            <a:r>
              <a:rPr lang="en-US" sz="2466">
                <a:solidFill>
                  <a:srgbClr val="333B48"/>
                </a:solidFill>
                <a:latin typeface="Glacial Indifference"/>
                <a:ea typeface="Glacial Indifference"/>
                <a:cs typeface="Glacial Indifference"/>
                <a:sym typeface="Glacial Indifference"/>
              </a:rPr>
              <a:t>, and a </a:t>
            </a:r>
            <a:r>
              <a:rPr lang="en-US" sz="2466" b="1">
                <a:solidFill>
                  <a:srgbClr val="532F17"/>
                </a:solidFill>
                <a:latin typeface="Glacial Indifference Bold"/>
                <a:ea typeface="Glacial Indifference Bold"/>
                <a:cs typeface="Glacial Indifference Bold"/>
                <a:sym typeface="Glacial Indifference Bold"/>
              </a:rPr>
              <a:t>playful, community-driven experience</a:t>
            </a:r>
            <a:r>
              <a:rPr lang="en-US" sz="2466">
                <a:solidFill>
                  <a:srgbClr val="333B48"/>
                </a:solidFill>
                <a:latin typeface="Glacial Indifference"/>
                <a:ea typeface="Glacial Indifference"/>
                <a:cs typeface="Glacial Indifference"/>
                <a:sym typeface="Glacial Indifference"/>
              </a:rPr>
              <a:t> that reflects modern consumer preferences.</a:t>
            </a:r>
          </a:p>
        </p:txBody>
      </p:sp>
      <p:sp>
        <p:nvSpPr>
          <p:cNvPr id="12" name="TextBox 12"/>
          <p:cNvSpPr txBox="1"/>
          <p:nvPr/>
        </p:nvSpPr>
        <p:spPr>
          <a:xfrm>
            <a:off x="835757" y="908162"/>
            <a:ext cx="10357585" cy="575980"/>
          </a:xfrm>
          <a:prstGeom prst="rect">
            <a:avLst/>
          </a:prstGeom>
        </p:spPr>
        <p:txBody>
          <a:bodyPr lIns="0" tIns="0" rIns="0" bIns="0" rtlCol="0" anchor="t">
            <a:spAutoFit/>
          </a:bodyPr>
          <a:lstStyle/>
          <a:p>
            <a:pPr algn="l">
              <a:lnSpc>
                <a:spcPts val="4360"/>
              </a:lnSpc>
            </a:pPr>
            <a:r>
              <a:rPr lang="en-US" sz="4404" b="1">
                <a:solidFill>
                  <a:srgbClr val="8EC541"/>
                </a:solidFill>
                <a:latin typeface="Source Sans Pro Bold"/>
                <a:ea typeface="Source Sans Pro Bold"/>
                <a:cs typeface="Source Sans Pro Bold"/>
                <a:sym typeface="Source Sans Pro Bold"/>
              </a:rPr>
              <a:t>OVERVIEW</a:t>
            </a:r>
          </a:p>
        </p:txBody>
      </p:sp>
      <p:graphicFrame>
        <p:nvGraphicFramePr>
          <p:cNvPr id="13" name="Table 13"/>
          <p:cNvGraphicFramePr>
            <a:graphicFrameLocks noGrp="1"/>
          </p:cNvGraphicFramePr>
          <p:nvPr/>
        </p:nvGraphicFramePr>
        <p:xfrm>
          <a:off x="835757" y="6321745"/>
          <a:ext cx="8963600" cy="2969264"/>
        </p:xfrm>
        <a:graphic>
          <a:graphicData uri="http://schemas.openxmlformats.org/drawingml/2006/table">
            <a:tbl>
              <a:tblPr/>
              <a:tblGrid>
                <a:gridCol w="2298852">
                  <a:extLst>
                    <a:ext uri="{9D8B030D-6E8A-4147-A177-3AD203B41FA5}">
                      <a16:colId xmlns:a16="http://schemas.microsoft.com/office/drawing/2014/main" val="20000"/>
                    </a:ext>
                  </a:extLst>
                </a:gridCol>
                <a:gridCol w="1985768">
                  <a:extLst>
                    <a:ext uri="{9D8B030D-6E8A-4147-A177-3AD203B41FA5}">
                      <a16:colId xmlns:a16="http://schemas.microsoft.com/office/drawing/2014/main" val="20001"/>
                    </a:ext>
                  </a:extLst>
                </a:gridCol>
                <a:gridCol w="2083571">
                  <a:extLst>
                    <a:ext uri="{9D8B030D-6E8A-4147-A177-3AD203B41FA5}">
                      <a16:colId xmlns:a16="http://schemas.microsoft.com/office/drawing/2014/main" val="20002"/>
                    </a:ext>
                  </a:extLst>
                </a:gridCol>
                <a:gridCol w="2263583">
                  <a:extLst>
                    <a:ext uri="{9D8B030D-6E8A-4147-A177-3AD203B41FA5}">
                      <a16:colId xmlns:a16="http://schemas.microsoft.com/office/drawing/2014/main" val="20003"/>
                    </a:ext>
                  </a:extLst>
                </a:gridCol>
                <a:gridCol w="331826">
                  <a:extLst>
                    <a:ext uri="{9D8B030D-6E8A-4147-A177-3AD203B41FA5}">
                      <a16:colId xmlns:a16="http://schemas.microsoft.com/office/drawing/2014/main" val="20004"/>
                    </a:ext>
                  </a:extLst>
                </a:gridCol>
              </a:tblGrid>
              <a:tr h="856773">
                <a:tc>
                  <a:txBody>
                    <a:bodyPr/>
                    <a:lstStyle/>
                    <a:p>
                      <a:pPr algn="l">
                        <a:lnSpc>
                          <a:spcPts val="1990"/>
                        </a:lnSpc>
                        <a:defRPr/>
                      </a:pPr>
                      <a:r>
                        <a:rPr lang="en-US" sz="1531" b="1">
                          <a:solidFill>
                            <a:srgbClr val="532F17"/>
                          </a:solidFill>
                          <a:latin typeface="Source Sans Pro Bold"/>
                          <a:ea typeface="Source Sans Pro Bold"/>
                          <a:cs typeface="Source Sans Pro Bold"/>
                          <a:sym typeface="Source Sans Pro Bold"/>
                        </a:rPr>
                        <a:t>Established</a:t>
                      </a:r>
                      <a:endParaRPr lang="en-US" sz="1100"/>
                    </a:p>
                  </a:txBody>
                  <a:tcPr marL="121523" marR="121523" marT="121523" marB="121523" anchor="ctr">
                    <a:lnL w="36457"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990"/>
                        </a:lnSpc>
                        <a:defRPr/>
                      </a:pPr>
                      <a:r>
                        <a:rPr lang="en-US" sz="1531" b="1">
                          <a:solidFill>
                            <a:srgbClr val="532F17"/>
                          </a:solidFill>
                          <a:latin typeface="Source Sans Pro Bold"/>
                          <a:ea typeface="Source Sans Pro Bold"/>
                          <a:cs typeface="Source Sans Pro Bold"/>
                          <a:sym typeface="Source Sans Pro Bold"/>
                        </a:rPr>
                        <a:t>Branches</a:t>
                      </a:r>
                      <a:endParaRPr lang="en-US" sz="1100"/>
                    </a:p>
                  </a:txBody>
                  <a:tcPr marL="121523" marR="121523" marT="121523" marB="121523" anchor="ctr">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990"/>
                        </a:lnSpc>
                        <a:defRPr/>
                      </a:pPr>
                      <a:r>
                        <a:rPr lang="en-US" sz="1531" b="1">
                          <a:solidFill>
                            <a:srgbClr val="532F17"/>
                          </a:solidFill>
                          <a:latin typeface="Source Sans Pro Bold"/>
                          <a:ea typeface="Source Sans Pro Bold"/>
                          <a:cs typeface="Source Sans Pro Bold"/>
                          <a:sym typeface="Source Sans Pro Bold"/>
                        </a:rPr>
                        <a:t>Customizations</a:t>
                      </a:r>
                      <a:endParaRPr lang="en-US" sz="1100"/>
                    </a:p>
                  </a:txBody>
                  <a:tcPr marL="121523" marR="121523" marT="121523" marB="121523" anchor="ctr">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990"/>
                        </a:lnSpc>
                        <a:defRPr/>
                      </a:pPr>
                      <a:r>
                        <a:rPr lang="en-US" sz="1531" b="1">
                          <a:solidFill>
                            <a:srgbClr val="532F17"/>
                          </a:solidFill>
                          <a:latin typeface="Source Sans Pro Bold"/>
                          <a:ea typeface="Source Sans Pro Bold"/>
                          <a:cs typeface="Source Sans Pro Bold"/>
                          <a:sym typeface="Source Sans Pro Bold"/>
                        </a:rPr>
                        <a:t>Market Growth</a:t>
                      </a:r>
                      <a:endParaRPr lang="en-US" sz="1100"/>
                    </a:p>
                  </a:txBody>
                  <a:tcPr marL="121523" marR="121523" marT="121523" marB="121523" anchor="ctr">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1990"/>
                        </a:lnSpc>
                        <a:defRPr/>
                      </a:pPr>
                      <a:endParaRPr lang="en-US" sz="1100"/>
                    </a:p>
                  </a:txBody>
                  <a:tcPr marL="121523" marR="121523" marT="121523" marB="121523" anchor="ctr">
                    <a:lnL w="30381" cap="flat" cmpd="sng" algn="ctr">
                      <a:solidFill>
                        <a:srgbClr val="EDF0F2"/>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17191">
                <a:tc>
                  <a:txBody>
                    <a:bodyPr/>
                    <a:lstStyle/>
                    <a:p>
                      <a:pPr algn="l">
                        <a:lnSpc>
                          <a:spcPts val="2105"/>
                        </a:lnSpc>
                        <a:defRPr/>
                      </a:pPr>
                      <a:endParaRPr lang="en-US" sz="1100"/>
                    </a:p>
                  </a:txBody>
                  <a:tcPr marL="121523" marR="121523" marT="121523" marB="121523">
                    <a:lnL w="36457"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5300">
                <a:tc>
                  <a:txBody>
                    <a:bodyPr/>
                    <a:lstStyle/>
                    <a:p>
                      <a:pPr algn="l">
                        <a:lnSpc>
                          <a:spcPts val="2105"/>
                        </a:lnSpc>
                        <a:defRPr/>
                      </a:pPr>
                      <a:endParaRPr lang="en-US" sz="1100"/>
                    </a:p>
                  </a:txBody>
                  <a:tcPr marL="121523" marR="121523" marT="121523" marB="121523">
                    <a:lnL w="36457"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30381"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2105"/>
                        </a:lnSpc>
                        <a:defRPr/>
                      </a:pPr>
                      <a:endParaRPr lang="en-US" sz="1100"/>
                    </a:p>
                  </a:txBody>
                  <a:tcPr marL="121523" marR="121523" marT="121523" marB="121523">
                    <a:lnL w="30381" cap="flat" cmpd="sng" algn="ctr">
                      <a:solidFill>
                        <a:srgbClr val="EDF0F2"/>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4" name="Group 14"/>
          <p:cNvGrpSpPr/>
          <p:nvPr/>
        </p:nvGrpSpPr>
        <p:grpSpPr>
          <a:xfrm>
            <a:off x="853986" y="7907116"/>
            <a:ext cx="7612451" cy="743758"/>
            <a:chOff x="0" y="0"/>
            <a:chExt cx="3142923" cy="307073"/>
          </a:xfrm>
        </p:grpSpPr>
        <p:sp>
          <p:nvSpPr>
            <p:cNvPr id="15" name="Freeform 15"/>
            <p:cNvSpPr/>
            <p:nvPr/>
          </p:nvSpPr>
          <p:spPr>
            <a:xfrm>
              <a:off x="0" y="0"/>
              <a:ext cx="3142923" cy="307073"/>
            </a:xfrm>
            <a:custGeom>
              <a:avLst/>
              <a:gdLst/>
              <a:ahLst/>
              <a:cxnLst/>
              <a:rect l="l" t="t" r="r" b="b"/>
              <a:pathLst>
                <a:path w="3142923" h="307073">
                  <a:moveTo>
                    <a:pt x="15255" y="0"/>
                  </a:moveTo>
                  <a:lnTo>
                    <a:pt x="3127668" y="0"/>
                  </a:lnTo>
                  <a:cubicBezTo>
                    <a:pt x="3131714" y="0"/>
                    <a:pt x="3135594" y="1607"/>
                    <a:pt x="3138455" y="4468"/>
                  </a:cubicBezTo>
                  <a:cubicBezTo>
                    <a:pt x="3141316" y="7329"/>
                    <a:pt x="3142923" y="11209"/>
                    <a:pt x="3142923" y="15255"/>
                  </a:cubicBezTo>
                  <a:lnTo>
                    <a:pt x="3142923" y="291818"/>
                  </a:lnTo>
                  <a:cubicBezTo>
                    <a:pt x="3142923" y="295863"/>
                    <a:pt x="3141316" y="299744"/>
                    <a:pt x="3138455" y="302605"/>
                  </a:cubicBezTo>
                  <a:cubicBezTo>
                    <a:pt x="3135594" y="305465"/>
                    <a:pt x="3131714" y="307073"/>
                    <a:pt x="3127668" y="307073"/>
                  </a:cubicBezTo>
                  <a:lnTo>
                    <a:pt x="15255" y="307073"/>
                  </a:lnTo>
                  <a:cubicBezTo>
                    <a:pt x="11209" y="307073"/>
                    <a:pt x="7329" y="305465"/>
                    <a:pt x="4468" y="302605"/>
                  </a:cubicBezTo>
                  <a:cubicBezTo>
                    <a:pt x="1607" y="299744"/>
                    <a:pt x="0" y="295863"/>
                    <a:pt x="0" y="291818"/>
                  </a:cubicBezTo>
                  <a:lnTo>
                    <a:pt x="0" y="15255"/>
                  </a:lnTo>
                  <a:cubicBezTo>
                    <a:pt x="0" y="11209"/>
                    <a:pt x="1607" y="7329"/>
                    <a:pt x="4468" y="4468"/>
                  </a:cubicBezTo>
                  <a:cubicBezTo>
                    <a:pt x="7329" y="1607"/>
                    <a:pt x="11209" y="0"/>
                    <a:pt x="15255" y="0"/>
                  </a:cubicBezTo>
                  <a:close/>
                </a:path>
              </a:pathLst>
            </a:custGeom>
            <a:solidFill>
              <a:srgbClr val="EDF0F2"/>
            </a:solidFill>
          </p:spPr>
          <p:txBody>
            <a:bodyPr/>
            <a:lstStyle/>
            <a:p>
              <a:endParaRPr lang="en-US"/>
            </a:p>
          </p:txBody>
        </p:sp>
        <p:sp>
          <p:nvSpPr>
            <p:cNvPr id="16" name="TextBox 16"/>
            <p:cNvSpPr txBox="1"/>
            <p:nvPr/>
          </p:nvSpPr>
          <p:spPr>
            <a:xfrm>
              <a:off x="0" y="-28575"/>
              <a:ext cx="3142923" cy="335648"/>
            </a:xfrm>
            <a:prstGeom prst="rect">
              <a:avLst/>
            </a:prstGeom>
          </p:spPr>
          <p:txBody>
            <a:bodyPr lIns="254000" tIns="254000" rIns="254000" bIns="254000" rtlCol="0" anchor="ctr"/>
            <a:lstStyle/>
            <a:p>
              <a:pPr algn="ctr">
                <a:lnSpc>
                  <a:spcPts val="3120"/>
                </a:lnSpc>
              </a:pPr>
              <a:endParaRPr/>
            </a:p>
          </p:txBody>
        </p:sp>
      </p:grpSp>
      <p:grpSp>
        <p:nvGrpSpPr>
          <p:cNvPr id="17" name="Group 17"/>
          <p:cNvGrpSpPr/>
          <p:nvPr/>
        </p:nvGrpSpPr>
        <p:grpSpPr>
          <a:xfrm>
            <a:off x="835757" y="7907116"/>
            <a:ext cx="960463" cy="743758"/>
            <a:chOff x="0" y="0"/>
            <a:chExt cx="396543" cy="307073"/>
          </a:xfrm>
        </p:grpSpPr>
        <p:sp>
          <p:nvSpPr>
            <p:cNvPr id="18" name="Freeform 18"/>
            <p:cNvSpPr/>
            <p:nvPr/>
          </p:nvSpPr>
          <p:spPr>
            <a:xfrm>
              <a:off x="0" y="0"/>
              <a:ext cx="396543" cy="307073"/>
            </a:xfrm>
            <a:custGeom>
              <a:avLst/>
              <a:gdLst/>
              <a:ahLst/>
              <a:cxnLst/>
              <a:rect l="l" t="t" r="r" b="b"/>
              <a:pathLst>
                <a:path w="396543" h="307073">
                  <a:moveTo>
                    <a:pt x="120909" y="0"/>
                  </a:moveTo>
                  <a:lnTo>
                    <a:pt x="275634" y="0"/>
                  </a:lnTo>
                  <a:cubicBezTo>
                    <a:pt x="342410" y="0"/>
                    <a:pt x="396543" y="54133"/>
                    <a:pt x="396543" y="120909"/>
                  </a:cubicBezTo>
                  <a:lnTo>
                    <a:pt x="396543" y="186164"/>
                  </a:lnTo>
                  <a:cubicBezTo>
                    <a:pt x="396543" y="218231"/>
                    <a:pt x="383804" y="248984"/>
                    <a:pt x="361129" y="271659"/>
                  </a:cubicBezTo>
                  <a:cubicBezTo>
                    <a:pt x="338454" y="294334"/>
                    <a:pt x="307701" y="307073"/>
                    <a:pt x="275634" y="307073"/>
                  </a:cubicBezTo>
                  <a:lnTo>
                    <a:pt x="120909" y="307073"/>
                  </a:lnTo>
                  <a:cubicBezTo>
                    <a:pt x="54133" y="307073"/>
                    <a:pt x="0" y="252940"/>
                    <a:pt x="0" y="186164"/>
                  </a:cubicBezTo>
                  <a:lnTo>
                    <a:pt x="0" y="120909"/>
                  </a:lnTo>
                  <a:cubicBezTo>
                    <a:pt x="0" y="54133"/>
                    <a:pt x="54133" y="0"/>
                    <a:pt x="120909" y="0"/>
                  </a:cubicBezTo>
                  <a:close/>
                </a:path>
              </a:pathLst>
            </a:custGeom>
            <a:solidFill>
              <a:srgbClr val="BAD862"/>
            </a:solidFill>
          </p:spPr>
          <p:txBody>
            <a:bodyPr/>
            <a:lstStyle/>
            <a:p>
              <a:endParaRPr lang="en-US"/>
            </a:p>
          </p:txBody>
        </p:sp>
        <p:sp>
          <p:nvSpPr>
            <p:cNvPr id="19" name="TextBox 19"/>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20" name="Group 20"/>
          <p:cNvGrpSpPr/>
          <p:nvPr/>
        </p:nvGrpSpPr>
        <p:grpSpPr>
          <a:xfrm>
            <a:off x="3097458" y="7907116"/>
            <a:ext cx="960463" cy="743758"/>
            <a:chOff x="0" y="0"/>
            <a:chExt cx="396543" cy="307073"/>
          </a:xfrm>
        </p:grpSpPr>
        <p:sp>
          <p:nvSpPr>
            <p:cNvPr id="21" name="Freeform 21"/>
            <p:cNvSpPr/>
            <p:nvPr/>
          </p:nvSpPr>
          <p:spPr>
            <a:xfrm>
              <a:off x="0" y="0"/>
              <a:ext cx="396543" cy="307073"/>
            </a:xfrm>
            <a:custGeom>
              <a:avLst/>
              <a:gdLst/>
              <a:ahLst/>
              <a:cxnLst/>
              <a:rect l="l" t="t" r="r" b="b"/>
              <a:pathLst>
                <a:path w="396543" h="307073">
                  <a:moveTo>
                    <a:pt x="120909" y="0"/>
                  </a:moveTo>
                  <a:lnTo>
                    <a:pt x="275634" y="0"/>
                  </a:lnTo>
                  <a:cubicBezTo>
                    <a:pt x="342410" y="0"/>
                    <a:pt x="396543" y="54133"/>
                    <a:pt x="396543" y="120909"/>
                  </a:cubicBezTo>
                  <a:lnTo>
                    <a:pt x="396543" y="186164"/>
                  </a:lnTo>
                  <a:cubicBezTo>
                    <a:pt x="396543" y="218231"/>
                    <a:pt x="383804" y="248984"/>
                    <a:pt x="361129" y="271659"/>
                  </a:cubicBezTo>
                  <a:cubicBezTo>
                    <a:pt x="338454" y="294334"/>
                    <a:pt x="307701" y="307073"/>
                    <a:pt x="275634" y="307073"/>
                  </a:cubicBezTo>
                  <a:lnTo>
                    <a:pt x="120909" y="307073"/>
                  </a:lnTo>
                  <a:cubicBezTo>
                    <a:pt x="54133" y="307073"/>
                    <a:pt x="0" y="252940"/>
                    <a:pt x="0" y="186164"/>
                  </a:cubicBezTo>
                  <a:lnTo>
                    <a:pt x="0" y="120909"/>
                  </a:lnTo>
                  <a:cubicBezTo>
                    <a:pt x="0" y="54133"/>
                    <a:pt x="54133" y="0"/>
                    <a:pt x="120909" y="0"/>
                  </a:cubicBezTo>
                  <a:close/>
                </a:path>
              </a:pathLst>
            </a:custGeom>
            <a:solidFill>
              <a:srgbClr val="8EC541"/>
            </a:solidFill>
          </p:spPr>
          <p:txBody>
            <a:bodyPr/>
            <a:lstStyle/>
            <a:p>
              <a:endParaRPr lang="en-US"/>
            </a:p>
          </p:txBody>
        </p:sp>
        <p:sp>
          <p:nvSpPr>
            <p:cNvPr id="22" name="TextBox 22"/>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23" name="Group 23"/>
          <p:cNvGrpSpPr/>
          <p:nvPr/>
        </p:nvGrpSpPr>
        <p:grpSpPr>
          <a:xfrm>
            <a:off x="5129893" y="7907116"/>
            <a:ext cx="960463" cy="743758"/>
            <a:chOff x="0" y="0"/>
            <a:chExt cx="396543" cy="307073"/>
          </a:xfrm>
        </p:grpSpPr>
        <p:sp>
          <p:nvSpPr>
            <p:cNvPr id="24" name="Freeform 24"/>
            <p:cNvSpPr/>
            <p:nvPr/>
          </p:nvSpPr>
          <p:spPr>
            <a:xfrm>
              <a:off x="0" y="0"/>
              <a:ext cx="396543" cy="307073"/>
            </a:xfrm>
            <a:custGeom>
              <a:avLst/>
              <a:gdLst/>
              <a:ahLst/>
              <a:cxnLst/>
              <a:rect l="l" t="t" r="r" b="b"/>
              <a:pathLst>
                <a:path w="396543" h="307073">
                  <a:moveTo>
                    <a:pt x="120909" y="0"/>
                  </a:moveTo>
                  <a:lnTo>
                    <a:pt x="275634" y="0"/>
                  </a:lnTo>
                  <a:cubicBezTo>
                    <a:pt x="342410" y="0"/>
                    <a:pt x="396543" y="54133"/>
                    <a:pt x="396543" y="120909"/>
                  </a:cubicBezTo>
                  <a:lnTo>
                    <a:pt x="396543" y="186164"/>
                  </a:lnTo>
                  <a:cubicBezTo>
                    <a:pt x="396543" y="218231"/>
                    <a:pt x="383804" y="248984"/>
                    <a:pt x="361129" y="271659"/>
                  </a:cubicBezTo>
                  <a:cubicBezTo>
                    <a:pt x="338454" y="294334"/>
                    <a:pt x="307701" y="307073"/>
                    <a:pt x="275634" y="307073"/>
                  </a:cubicBezTo>
                  <a:lnTo>
                    <a:pt x="120909" y="307073"/>
                  </a:lnTo>
                  <a:cubicBezTo>
                    <a:pt x="54133" y="307073"/>
                    <a:pt x="0" y="252940"/>
                    <a:pt x="0" y="186164"/>
                  </a:cubicBezTo>
                  <a:lnTo>
                    <a:pt x="0" y="120909"/>
                  </a:lnTo>
                  <a:cubicBezTo>
                    <a:pt x="0" y="54133"/>
                    <a:pt x="54133" y="0"/>
                    <a:pt x="120909" y="0"/>
                  </a:cubicBezTo>
                  <a:close/>
                </a:path>
              </a:pathLst>
            </a:custGeom>
            <a:solidFill>
              <a:srgbClr val="727C2F"/>
            </a:solidFill>
          </p:spPr>
          <p:txBody>
            <a:bodyPr/>
            <a:lstStyle/>
            <a:p>
              <a:endParaRPr lang="en-US"/>
            </a:p>
          </p:txBody>
        </p:sp>
        <p:sp>
          <p:nvSpPr>
            <p:cNvPr id="25" name="TextBox 25"/>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26" name="Group 26"/>
          <p:cNvGrpSpPr/>
          <p:nvPr/>
        </p:nvGrpSpPr>
        <p:grpSpPr>
          <a:xfrm>
            <a:off x="7177990" y="7907116"/>
            <a:ext cx="960463" cy="743758"/>
            <a:chOff x="0" y="0"/>
            <a:chExt cx="396543" cy="307073"/>
          </a:xfrm>
        </p:grpSpPr>
        <p:sp>
          <p:nvSpPr>
            <p:cNvPr id="27" name="Freeform 27"/>
            <p:cNvSpPr/>
            <p:nvPr/>
          </p:nvSpPr>
          <p:spPr>
            <a:xfrm>
              <a:off x="0" y="0"/>
              <a:ext cx="396543" cy="307073"/>
            </a:xfrm>
            <a:custGeom>
              <a:avLst/>
              <a:gdLst/>
              <a:ahLst/>
              <a:cxnLst/>
              <a:rect l="l" t="t" r="r" b="b"/>
              <a:pathLst>
                <a:path w="396543" h="307073">
                  <a:moveTo>
                    <a:pt x="120909" y="0"/>
                  </a:moveTo>
                  <a:lnTo>
                    <a:pt x="275634" y="0"/>
                  </a:lnTo>
                  <a:cubicBezTo>
                    <a:pt x="342410" y="0"/>
                    <a:pt x="396543" y="54133"/>
                    <a:pt x="396543" y="120909"/>
                  </a:cubicBezTo>
                  <a:lnTo>
                    <a:pt x="396543" y="186164"/>
                  </a:lnTo>
                  <a:cubicBezTo>
                    <a:pt x="396543" y="218231"/>
                    <a:pt x="383804" y="248984"/>
                    <a:pt x="361129" y="271659"/>
                  </a:cubicBezTo>
                  <a:cubicBezTo>
                    <a:pt x="338454" y="294334"/>
                    <a:pt x="307701" y="307073"/>
                    <a:pt x="275634" y="307073"/>
                  </a:cubicBezTo>
                  <a:lnTo>
                    <a:pt x="120909" y="307073"/>
                  </a:lnTo>
                  <a:cubicBezTo>
                    <a:pt x="54133" y="307073"/>
                    <a:pt x="0" y="252940"/>
                    <a:pt x="0" y="186164"/>
                  </a:cubicBezTo>
                  <a:lnTo>
                    <a:pt x="0" y="120909"/>
                  </a:lnTo>
                  <a:cubicBezTo>
                    <a:pt x="0" y="54133"/>
                    <a:pt x="54133" y="0"/>
                    <a:pt x="120909" y="0"/>
                  </a:cubicBezTo>
                  <a:close/>
                </a:path>
              </a:pathLst>
            </a:custGeom>
            <a:solidFill>
              <a:srgbClr val="668F32"/>
            </a:solidFill>
          </p:spPr>
          <p:txBody>
            <a:bodyPr/>
            <a:lstStyle/>
            <a:p>
              <a:endParaRPr lang="en-US"/>
            </a:p>
          </p:txBody>
        </p:sp>
        <p:sp>
          <p:nvSpPr>
            <p:cNvPr id="28" name="TextBox 28"/>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sp>
        <p:nvSpPr>
          <p:cNvPr id="29" name="Freeform 29"/>
          <p:cNvSpPr/>
          <p:nvPr/>
        </p:nvSpPr>
        <p:spPr>
          <a:xfrm>
            <a:off x="1052355" y="7986366"/>
            <a:ext cx="544290" cy="585258"/>
          </a:xfrm>
          <a:custGeom>
            <a:avLst/>
            <a:gdLst/>
            <a:ahLst/>
            <a:cxnLst/>
            <a:rect l="l" t="t" r="r" b="b"/>
            <a:pathLst>
              <a:path w="544290" h="585258">
                <a:moveTo>
                  <a:pt x="0" y="0"/>
                </a:moveTo>
                <a:lnTo>
                  <a:pt x="544290" y="0"/>
                </a:lnTo>
                <a:lnTo>
                  <a:pt x="544290" y="585258"/>
                </a:lnTo>
                <a:lnTo>
                  <a:pt x="0" y="5852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3304758" y="7986366"/>
            <a:ext cx="545861" cy="547230"/>
          </a:xfrm>
          <a:custGeom>
            <a:avLst/>
            <a:gdLst/>
            <a:ahLst/>
            <a:cxnLst/>
            <a:rect l="l" t="t" r="r" b="b"/>
            <a:pathLst>
              <a:path w="545861" h="547230">
                <a:moveTo>
                  <a:pt x="0" y="0"/>
                </a:moveTo>
                <a:lnTo>
                  <a:pt x="545862" y="0"/>
                </a:lnTo>
                <a:lnTo>
                  <a:pt x="545862" y="547230"/>
                </a:lnTo>
                <a:lnTo>
                  <a:pt x="0" y="5472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5341199" y="7989766"/>
            <a:ext cx="553512" cy="553512"/>
          </a:xfrm>
          <a:custGeom>
            <a:avLst/>
            <a:gdLst/>
            <a:ahLst/>
            <a:cxnLst/>
            <a:rect l="l" t="t" r="r" b="b"/>
            <a:pathLst>
              <a:path w="553512" h="553512">
                <a:moveTo>
                  <a:pt x="0" y="0"/>
                </a:moveTo>
                <a:lnTo>
                  <a:pt x="553512" y="0"/>
                </a:lnTo>
                <a:lnTo>
                  <a:pt x="553512" y="553511"/>
                </a:lnTo>
                <a:lnTo>
                  <a:pt x="0" y="553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Freeform 32"/>
          <p:cNvSpPr/>
          <p:nvPr/>
        </p:nvSpPr>
        <p:spPr>
          <a:xfrm>
            <a:off x="7390656" y="8043416"/>
            <a:ext cx="526602" cy="433131"/>
          </a:xfrm>
          <a:custGeom>
            <a:avLst/>
            <a:gdLst/>
            <a:ahLst/>
            <a:cxnLst/>
            <a:rect l="l" t="t" r="r" b="b"/>
            <a:pathLst>
              <a:path w="526602" h="433131">
                <a:moveTo>
                  <a:pt x="0" y="0"/>
                </a:moveTo>
                <a:lnTo>
                  <a:pt x="526602" y="0"/>
                </a:lnTo>
                <a:lnTo>
                  <a:pt x="526602" y="433130"/>
                </a:lnTo>
                <a:lnTo>
                  <a:pt x="0" y="4331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3" name="TextBox 33"/>
          <p:cNvSpPr txBox="1"/>
          <p:nvPr/>
        </p:nvSpPr>
        <p:spPr>
          <a:xfrm>
            <a:off x="1028700" y="6912366"/>
            <a:ext cx="2610860" cy="273829"/>
          </a:xfrm>
          <a:prstGeom prst="rect">
            <a:avLst/>
          </a:prstGeom>
        </p:spPr>
        <p:txBody>
          <a:bodyPr lIns="0" tIns="0" rIns="0" bIns="0" rtlCol="0" anchor="t">
            <a:spAutoFit/>
          </a:bodyPr>
          <a:lstStyle/>
          <a:p>
            <a:pPr algn="just">
              <a:lnSpc>
                <a:spcPts val="2232"/>
              </a:lnSpc>
            </a:pPr>
            <a:r>
              <a:rPr lang="en-US" sz="1594" i="1">
                <a:solidFill>
                  <a:srgbClr val="333B48"/>
                </a:solidFill>
                <a:latin typeface="Glacial Indifference Italics"/>
                <a:ea typeface="Glacial Indifference Italics"/>
                <a:cs typeface="Glacial Indifference Italics"/>
                <a:sym typeface="Glacial Indifference Italics"/>
              </a:rPr>
              <a:t>Founded in 2013</a:t>
            </a:r>
          </a:p>
        </p:txBody>
      </p:sp>
      <p:sp>
        <p:nvSpPr>
          <p:cNvPr id="34" name="TextBox 34"/>
          <p:cNvSpPr txBox="1"/>
          <p:nvPr/>
        </p:nvSpPr>
        <p:spPr>
          <a:xfrm>
            <a:off x="3283852" y="6912366"/>
            <a:ext cx="2610860" cy="273829"/>
          </a:xfrm>
          <a:prstGeom prst="rect">
            <a:avLst/>
          </a:prstGeom>
        </p:spPr>
        <p:txBody>
          <a:bodyPr lIns="0" tIns="0" rIns="0" bIns="0" rtlCol="0" anchor="t">
            <a:spAutoFit/>
          </a:bodyPr>
          <a:lstStyle/>
          <a:p>
            <a:pPr algn="just">
              <a:lnSpc>
                <a:spcPts val="2232"/>
              </a:lnSpc>
            </a:pPr>
            <a:r>
              <a:rPr lang="en-US" sz="1594" i="1">
                <a:solidFill>
                  <a:srgbClr val="333B48"/>
                </a:solidFill>
                <a:latin typeface="Glacial Indifference Italics"/>
                <a:ea typeface="Glacial Indifference Italics"/>
                <a:cs typeface="Glacial Indifference Italics"/>
                <a:sym typeface="Glacial Indifference Italics"/>
              </a:rPr>
              <a:t>4 U.S. Branches</a:t>
            </a:r>
          </a:p>
        </p:txBody>
      </p:sp>
      <p:sp>
        <p:nvSpPr>
          <p:cNvPr id="35" name="TextBox 35"/>
          <p:cNvSpPr txBox="1"/>
          <p:nvPr/>
        </p:nvSpPr>
        <p:spPr>
          <a:xfrm>
            <a:off x="5306398" y="6912366"/>
            <a:ext cx="2610860" cy="273829"/>
          </a:xfrm>
          <a:prstGeom prst="rect">
            <a:avLst/>
          </a:prstGeom>
        </p:spPr>
        <p:txBody>
          <a:bodyPr lIns="0" tIns="0" rIns="0" bIns="0" rtlCol="0" anchor="t">
            <a:spAutoFit/>
          </a:bodyPr>
          <a:lstStyle/>
          <a:p>
            <a:pPr algn="just">
              <a:lnSpc>
                <a:spcPts val="2232"/>
              </a:lnSpc>
            </a:pPr>
            <a:r>
              <a:rPr lang="en-US" sz="1594" i="1">
                <a:solidFill>
                  <a:srgbClr val="333B48"/>
                </a:solidFill>
                <a:latin typeface="Glacial Indifference Italics"/>
                <a:ea typeface="Glacial Indifference Italics"/>
                <a:cs typeface="Glacial Indifference Italics"/>
                <a:sym typeface="Glacial Indifference Italics"/>
              </a:rPr>
              <a:t>10+ Options </a:t>
            </a:r>
          </a:p>
        </p:txBody>
      </p:sp>
      <p:sp>
        <p:nvSpPr>
          <p:cNvPr id="36" name="TextBox 36"/>
          <p:cNvSpPr txBox="1"/>
          <p:nvPr/>
        </p:nvSpPr>
        <p:spPr>
          <a:xfrm>
            <a:off x="7390656" y="6912366"/>
            <a:ext cx="2610860" cy="273829"/>
          </a:xfrm>
          <a:prstGeom prst="rect">
            <a:avLst/>
          </a:prstGeom>
        </p:spPr>
        <p:txBody>
          <a:bodyPr lIns="0" tIns="0" rIns="0" bIns="0" rtlCol="0" anchor="t">
            <a:spAutoFit/>
          </a:bodyPr>
          <a:lstStyle/>
          <a:p>
            <a:pPr algn="just">
              <a:lnSpc>
                <a:spcPts val="2232"/>
              </a:lnSpc>
            </a:pPr>
            <a:r>
              <a:rPr lang="en-US" sz="1594" i="1">
                <a:solidFill>
                  <a:srgbClr val="333B48"/>
                </a:solidFill>
                <a:latin typeface="Glacial Indifference Italics"/>
                <a:ea typeface="Glacial Indifference Italics"/>
                <a:cs typeface="Glacial Indifference Italics"/>
                <a:sym typeface="Glacial Indifference Italics"/>
              </a:rPr>
              <a:t>USD 1.47B by 2030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18862" y="9458365"/>
            <a:ext cx="1781437" cy="801647"/>
          </a:xfrm>
          <a:custGeom>
            <a:avLst/>
            <a:gdLst/>
            <a:ahLst/>
            <a:cxnLst/>
            <a:rect l="l" t="t" r="r" b="b"/>
            <a:pathLst>
              <a:path w="1781437" h="801647">
                <a:moveTo>
                  <a:pt x="0" y="0"/>
                </a:moveTo>
                <a:lnTo>
                  <a:pt x="1781437" y="0"/>
                </a:lnTo>
                <a:lnTo>
                  <a:pt x="1781437" y="801646"/>
                </a:lnTo>
                <a:lnTo>
                  <a:pt x="0" y="801646"/>
                </a:lnTo>
                <a:lnTo>
                  <a:pt x="0" y="0"/>
                </a:lnTo>
                <a:close/>
              </a:path>
            </a:pathLst>
          </a:custGeom>
          <a:blipFill>
            <a:blip r:embed="rId2"/>
            <a:stretch>
              <a:fillRect/>
            </a:stretch>
          </a:blipFill>
        </p:spPr>
        <p:txBody>
          <a:bodyPr/>
          <a:lstStyle/>
          <a:p>
            <a:endParaRPr lang="en-US"/>
          </a:p>
        </p:txBody>
      </p:sp>
      <p:sp>
        <p:nvSpPr>
          <p:cNvPr id="3" name="Freeform 3"/>
          <p:cNvSpPr/>
          <p:nvPr/>
        </p:nvSpPr>
        <p:spPr>
          <a:xfrm>
            <a:off x="0" y="-593921"/>
            <a:ext cx="18288000" cy="5035323"/>
          </a:xfrm>
          <a:custGeom>
            <a:avLst/>
            <a:gdLst/>
            <a:ahLst/>
            <a:cxnLst/>
            <a:rect l="l" t="t" r="r" b="b"/>
            <a:pathLst>
              <a:path w="18288000" h="5035323">
                <a:moveTo>
                  <a:pt x="0" y="0"/>
                </a:moveTo>
                <a:lnTo>
                  <a:pt x="18288000" y="0"/>
                </a:lnTo>
                <a:lnTo>
                  <a:pt x="18288000" y="5035323"/>
                </a:lnTo>
                <a:lnTo>
                  <a:pt x="0" y="5035323"/>
                </a:lnTo>
                <a:lnTo>
                  <a:pt x="0" y="0"/>
                </a:lnTo>
                <a:close/>
              </a:path>
            </a:pathLst>
          </a:custGeom>
          <a:blipFill>
            <a:blip r:embed="rId3"/>
            <a:stretch>
              <a:fillRect t="-23407" r="-742" b="-56041"/>
            </a:stretch>
          </a:blipFill>
        </p:spPr>
        <p:txBody>
          <a:bodyPr/>
          <a:lstStyle/>
          <a:p>
            <a:endParaRPr lang="en-US"/>
          </a:p>
        </p:txBody>
      </p:sp>
      <p:sp>
        <p:nvSpPr>
          <p:cNvPr id="4" name="TextBox 4"/>
          <p:cNvSpPr txBox="1"/>
          <p:nvPr/>
        </p:nvSpPr>
        <p:spPr>
          <a:xfrm>
            <a:off x="282697" y="4767598"/>
            <a:ext cx="9998675" cy="1066242"/>
          </a:xfrm>
          <a:prstGeom prst="rect">
            <a:avLst/>
          </a:prstGeom>
        </p:spPr>
        <p:txBody>
          <a:bodyPr lIns="0" tIns="0" rIns="0" bIns="0" rtlCol="0" anchor="t">
            <a:spAutoFit/>
          </a:bodyPr>
          <a:lstStyle/>
          <a:p>
            <a:pPr algn="l">
              <a:lnSpc>
                <a:spcPts val="4556"/>
              </a:lnSpc>
            </a:pPr>
            <a:r>
              <a:rPr lang="en-US" sz="4602" b="1">
                <a:solidFill>
                  <a:srgbClr val="727C2F"/>
                </a:solidFill>
                <a:latin typeface="Source Sans Pro Bold"/>
                <a:ea typeface="Source Sans Pro Bold"/>
                <a:cs typeface="Source Sans Pro Bold"/>
                <a:sym typeface="Source Sans Pro Bold"/>
              </a:rPr>
              <a:t>CAMPAIGN GOALS</a:t>
            </a:r>
          </a:p>
          <a:p>
            <a:pPr algn="l">
              <a:lnSpc>
                <a:spcPts val="4092"/>
              </a:lnSpc>
            </a:pPr>
            <a:r>
              <a:rPr lang="en-US" sz="3497" b="1" i="1">
                <a:solidFill>
                  <a:srgbClr val="532F17"/>
                </a:solidFill>
                <a:latin typeface="Source Sans Pro Bold Italics"/>
                <a:ea typeface="Source Sans Pro Bold Italics"/>
                <a:cs typeface="Source Sans Pro Bold Italics"/>
                <a:sym typeface="Source Sans Pro Bold Italics"/>
              </a:rPr>
              <a:t>(STRATEGIC ROADMAP)</a:t>
            </a:r>
          </a:p>
        </p:txBody>
      </p:sp>
      <p:sp>
        <p:nvSpPr>
          <p:cNvPr id="5" name="Freeform 5"/>
          <p:cNvSpPr/>
          <p:nvPr/>
        </p:nvSpPr>
        <p:spPr>
          <a:xfrm rot="-10800000">
            <a:off x="7722667" y="5423827"/>
            <a:ext cx="2192504" cy="1899257"/>
          </a:xfrm>
          <a:custGeom>
            <a:avLst/>
            <a:gdLst/>
            <a:ahLst/>
            <a:cxnLst/>
            <a:rect l="l" t="t" r="r" b="b"/>
            <a:pathLst>
              <a:path w="2192504" h="1899257">
                <a:moveTo>
                  <a:pt x="0" y="0"/>
                </a:moveTo>
                <a:lnTo>
                  <a:pt x="2192504" y="0"/>
                </a:lnTo>
                <a:lnTo>
                  <a:pt x="2192504" y="1899256"/>
                </a:lnTo>
                <a:lnTo>
                  <a:pt x="0" y="189925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6" name="Freeform 6"/>
          <p:cNvSpPr/>
          <p:nvPr/>
        </p:nvSpPr>
        <p:spPr>
          <a:xfrm rot="-10800000">
            <a:off x="5986776" y="6374199"/>
            <a:ext cx="2234659" cy="1935773"/>
          </a:xfrm>
          <a:custGeom>
            <a:avLst/>
            <a:gdLst/>
            <a:ahLst/>
            <a:cxnLst/>
            <a:rect l="l" t="t" r="r" b="b"/>
            <a:pathLst>
              <a:path w="2234659" h="1935773">
                <a:moveTo>
                  <a:pt x="0" y="0"/>
                </a:moveTo>
                <a:lnTo>
                  <a:pt x="2234658" y="0"/>
                </a:lnTo>
                <a:lnTo>
                  <a:pt x="2234658" y="1935773"/>
                </a:lnTo>
                <a:lnTo>
                  <a:pt x="0" y="19357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7722667" y="7380230"/>
            <a:ext cx="2192504" cy="1899257"/>
          </a:xfrm>
          <a:custGeom>
            <a:avLst/>
            <a:gdLst/>
            <a:ahLst/>
            <a:cxnLst/>
            <a:rect l="l" t="t" r="r" b="b"/>
            <a:pathLst>
              <a:path w="2192504" h="1899257">
                <a:moveTo>
                  <a:pt x="0" y="0"/>
                </a:moveTo>
                <a:lnTo>
                  <a:pt x="2192504" y="0"/>
                </a:lnTo>
                <a:lnTo>
                  <a:pt x="2192504" y="1899257"/>
                </a:lnTo>
                <a:lnTo>
                  <a:pt x="0" y="18992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AutoShape 8"/>
          <p:cNvSpPr/>
          <p:nvPr/>
        </p:nvSpPr>
        <p:spPr>
          <a:xfrm>
            <a:off x="9876495" y="6391254"/>
            <a:ext cx="67056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9" name="AutoShape 9"/>
          <p:cNvSpPr/>
          <p:nvPr/>
        </p:nvSpPr>
        <p:spPr>
          <a:xfrm>
            <a:off x="9876495" y="8319696"/>
            <a:ext cx="67056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0" name="AutoShape 10"/>
          <p:cNvSpPr/>
          <p:nvPr/>
        </p:nvSpPr>
        <p:spPr>
          <a:xfrm flipH="1">
            <a:off x="5316210" y="7379055"/>
            <a:ext cx="67056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1" name="AutoShape 11"/>
          <p:cNvSpPr/>
          <p:nvPr/>
        </p:nvSpPr>
        <p:spPr>
          <a:xfrm flipH="1">
            <a:off x="5316210" y="7379055"/>
            <a:ext cx="67056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2" name="Freeform 12"/>
          <p:cNvSpPr/>
          <p:nvPr/>
        </p:nvSpPr>
        <p:spPr>
          <a:xfrm>
            <a:off x="6781617" y="7002208"/>
            <a:ext cx="644976" cy="641751"/>
          </a:xfrm>
          <a:custGeom>
            <a:avLst/>
            <a:gdLst/>
            <a:ahLst/>
            <a:cxnLst/>
            <a:rect l="l" t="t" r="r" b="b"/>
            <a:pathLst>
              <a:path w="644976" h="641751">
                <a:moveTo>
                  <a:pt x="0" y="0"/>
                </a:moveTo>
                <a:lnTo>
                  <a:pt x="644976" y="0"/>
                </a:lnTo>
                <a:lnTo>
                  <a:pt x="644976" y="641751"/>
                </a:lnTo>
                <a:lnTo>
                  <a:pt x="0" y="6417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8515319" y="6062441"/>
            <a:ext cx="607200" cy="722857"/>
          </a:xfrm>
          <a:custGeom>
            <a:avLst/>
            <a:gdLst/>
            <a:ahLst/>
            <a:cxnLst/>
            <a:rect l="l" t="t" r="r" b="b"/>
            <a:pathLst>
              <a:path w="607200" h="722857">
                <a:moveTo>
                  <a:pt x="0" y="0"/>
                </a:moveTo>
                <a:lnTo>
                  <a:pt x="607200" y="0"/>
                </a:lnTo>
                <a:lnTo>
                  <a:pt x="607200" y="722857"/>
                </a:lnTo>
                <a:lnTo>
                  <a:pt x="0" y="7228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a:off x="8515319" y="7905149"/>
            <a:ext cx="708072" cy="809646"/>
          </a:xfrm>
          <a:custGeom>
            <a:avLst/>
            <a:gdLst/>
            <a:ahLst/>
            <a:cxnLst/>
            <a:rect l="l" t="t" r="r" b="b"/>
            <a:pathLst>
              <a:path w="708072" h="809646">
                <a:moveTo>
                  <a:pt x="0" y="0"/>
                </a:moveTo>
                <a:lnTo>
                  <a:pt x="708072" y="0"/>
                </a:lnTo>
                <a:lnTo>
                  <a:pt x="708072" y="809646"/>
                </a:lnTo>
                <a:lnTo>
                  <a:pt x="0" y="8096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5" name="TextBox 15"/>
          <p:cNvSpPr txBox="1"/>
          <p:nvPr/>
        </p:nvSpPr>
        <p:spPr>
          <a:xfrm>
            <a:off x="10794224" y="6093294"/>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Methodology</a:t>
            </a:r>
          </a:p>
        </p:txBody>
      </p:sp>
      <p:sp>
        <p:nvSpPr>
          <p:cNvPr id="16" name="TextBox 16"/>
          <p:cNvSpPr txBox="1"/>
          <p:nvPr/>
        </p:nvSpPr>
        <p:spPr>
          <a:xfrm>
            <a:off x="3468137" y="7101590"/>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Objective</a:t>
            </a:r>
          </a:p>
        </p:txBody>
      </p:sp>
      <p:sp>
        <p:nvSpPr>
          <p:cNvPr id="17" name="TextBox 17"/>
          <p:cNvSpPr txBox="1"/>
          <p:nvPr/>
        </p:nvSpPr>
        <p:spPr>
          <a:xfrm>
            <a:off x="10794224" y="8042231"/>
            <a:ext cx="3843401" cy="497846"/>
          </a:xfrm>
          <a:prstGeom prst="rect">
            <a:avLst/>
          </a:prstGeom>
        </p:spPr>
        <p:txBody>
          <a:bodyPr lIns="0" tIns="0" rIns="0" bIns="0" rtlCol="0" anchor="t">
            <a:spAutoFit/>
          </a:bodyPr>
          <a:lstStyle/>
          <a:p>
            <a:pPr algn="l">
              <a:lnSpc>
                <a:spcPts val="4059"/>
              </a:lnSpc>
            </a:pPr>
            <a:r>
              <a:rPr lang="en-US" sz="2899" b="1">
                <a:solidFill>
                  <a:srgbClr val="532F17"/>
                </a:solidFill>
                <a:latin typeface="Glacial Indifference Bold"/>
                <a:ea typeface="Glacial Indifference Bold"/>
                <a:cs typeface="Glacial Indifference Bold"/>
                <a:sym typeface="Glacial Indifference Bold"/>
              </a:rPr>
              <a:t>Success Metrics</a:t>
            </a:r>
          </a:p>
        </p:txBody>
      </p:sp>
      <p:sp>
        <p:nvSpPr>
          <p:cNvPr id="18" name="TextBox 18"/>
          <p:cNvSpPr txBox="1"/>
          <p:nvPr/>
        </p:nvSpPr>
        <p:spPr>
          <a:xfrm>
            <a:off x="10612600" y="6653557"/>
            <a:ext cx="5835802" cy="1748531"/>
          </a:xfrm>
          <a:prstGeom prst="rect">
            <a:avLst/>
          </a:prstGeom>
        </p:spPr>
        <p:txBody>
          <a:bodyPr lIns="0" tIns="0" rIns="0" bIns="0" rtlCol="0" anchor="t">
            <a:spAutoFit/>
          </a:bodyPr>
          <a:lstStyle/>
          <a:p>
            <a:pPr marL="439395" lvl="1" indent="-219697" algn="just">
              <a:lnSpc>
                <a:spcPts val="2849"/>
              </a:lnSpc>
              <a:buFont typeface="Arial"/>
              <a:buChar char="•"/>
            </a:pPr>
            <a:r>
              <a:rPr lang="en-US" sz="2035">
                <a:solidFill>
                  <a:srgbClr val="333B48"/>
                </a:solidFill>
                <a:latin typeface="Glacial Indifference"/>
                <a:ea typeface="Glacial Indifference"/>
                <a:cs typeface="Glacial Indifference"/>
                <a:sym typeface="Glacial Indifference"/>
              </a:rPr>
              <a:t>Compared two Instagram ad types: one focused on product </a:t>
            </a:r>
            <a:r>
              <a:rPr lang="en-US" sz="2035" b="1">
                <a:solidFill>
                  <a:srgbClr val="333B48"/>
                </a:solidFill>
                <a:latin typeface="Glacial Indifference Bold"/>
                <a:ea typeface="Glacial Indifference Bold"/>
                <a:cs typeface="Glacial Indifference Bold"/>
                <a:sym typeface="Glacial Indifference Bold"/>
              </a:rPr>
              <a:t>quality (central route)</a:t>
            </a:r>
            <a:r>
              <a:rPr lang="en-US" sz="2035">
                <a:solidFill>
                  <a:srgbClr val="333B48"/>
                </a:solidFill>
                <a:latin typeface="Glacial Indifference"/>
                <a:ea typeface="Glacial Indifference"/>
                <a:cs typeface="Glacial Indifference"/>
                <a:sym typeface="Glacial Indifference"/>
              </a:rPr>
              <a:t> and the other on </a:t>
            </a:r>
            <a:r>
              <a:rPr lang="en-US" sz="2035" b="1">
                <a:solidFill>
                  <a:srgbClr val="333B48"/>
                </a:solidFill>
                <a:latin typeface="Glacial Indifference Bold"/>
                <a:ea typeface="Glacial Indifference Bold"/>
                <a:cs typeface="Glacial Indifference Bold"/>
                <a:sym typeface="Glacial Indifference Bold"/>
              </a:rPr>
              <a:t>emotional/social appeal (peripheral route).</a:t>
            </a:r>
          </a:p>
          <a:p>
            <a:pPr algn="just">
              <a:lnSpc>
                <a:spcPts val="2849"/>
              </a:lnSpc>
            </a:pPr>
            <a:endParaRPr lang="en-US" sz="2035" b="1">
              <a:solidFill>
                <a:srgbClr val="333B48"/>
              </a:solidFill>
              <a:latin typeface="Glacial Indifference Bold"/>
              <a:ea typeface="Glacial Indifference Bold"/>
              <a:cs typeface="Glacial Indifference Bold"/>
              <a:sym typeface="Glacial Indifference Bold"/>
            </a:endParaRPr>
          </a:p>
        </p:txBody>
      </p:sp>
      <p:sp>
        <p:nvSpPr>
          <p:cNvPr id="19" name="TextBox 19"/>
          <p:cNvSpPr txBox="1"/>
          <p:nvPr/>
        </p:nvSpPr>
        <p:spPr>
          <a:xfrm>
            <a:off x="282697" y="7723262"/>
            <a:ext cx="5667128" cy="2111520"/>
          </a:xfrm>
          <a:prstGeom prst="rect">
            <a:avLst/>
          </a:prstGeom>
        </p:spPr>
        <p:txBody>
          <a:bodyPr lIns="0" tIns="0" rIns="0" bIns="0" rtlCol="0" anchor="t">
            <a:spAutoFit/>
          </a:bodyPr>
          <a:lstStyle/>
          <a:p>
            <a:pPr marL="430572" lvl="1" indent="-215286" algn="just">
              <a:lnSpc>
                <a:spcPts val="2792"/>
              </a:lnSpc>
              <a:buFont typeface="Arial"/>
              <a:buChar char="•"/>
            </a:pPr>
            <a:r>
              <a:rPr lang="en-US" sz="1994">
                <a:solidFill>
                  <a:srgbClr val="333B48"/>
                </a:solidFill>
                <a:latin typeface="Glacial Indifference"/>
                <a:ea typeface="Glacial Indifference"/>
                <a:cs typeface="Glacial Indifference"/>
                <a:sym typeface="Glacial Indifference"/>
              </a:rPr>
              <a:t>Determine which ad strategy — </a:t>
            </a:r>
            <a:r>
              <a:rPr lang="en-US" sz="1994" b="1">
                <a:solidFill>
                  <a:srgbClr val="333B48"/>
                </a:solidFill>
                <a:latin typeface="Glacial Indifference Bold"/>
                <a:ea typeface="Glacial Indifference Bold"/>
                <a:cs typeface="Glacial Indifference Bold"/>
                <a:sym typeface="Glacial Indifference Bold"/>
              </a:rPr>
              <a:t>emotional storytelling</a:t>
            </a:r>
            <a:r>
              <a:rPr lang="en-US" sz="1994">
                <a:solidFill>
                  <a:srgbClr val="333B48"/>
                </a:solidFill>
                <a:latin typeface="Glacial Indifference"/>
                <a:ea typeface="Glacial Indifference"/>
                <a:cs typeface="Glacial Indifference"/>
                <a:sym typeface="Glacial Indifference"/>
              </a:rPr>
              <a:t> or</a:t>
            </a:r>
            <a:r>
              <a:rPr lang="en-US" sz="1994" b="1">
                <a:solidFill>
                  <a:srgbClr val="333B48"/>
                </a:solidFill>
                <a:latin typeface="Glacial Indifference Bold"/>
                <a:ea typeface="Glacial Indifference Bold"/>
                <a:cs typeface="Glacial Indifference Bold"/>
                <a:sym typeface="Glacial Indifference Bold"/>
              </a:rPr>
              <a:t> product customization </a:t>
            </a:r>
            <a:r>
              <a:rPr lang="en-US" sz="1994">
                <a:solidFill>
                  <a:srgbClr val="333B48"/>
                </a:solidFill>
                <a:latin typeface="Glacial Indifference"/>
                <a:ea typeface="Glacial Indifference"/>
                <a:cs typeface="Glacial Indifference"/>
                <a:sym typeface="Glacial Indifference"/>
              </a:rPr>
              <a:t>— most effectively drives </a:t>
            </a:r>
            <a:r>
              <a:rPr lang="en-US" sz="1994" b="1">
                <a:solidFill>
                  <a:srgbClr val="333B48"/>
                </a:solidFill>
                <a:latin typeface="Glacial Indifference Bold"/>
                <a:ea typeface="Glacial Indifference Bold"/>
                <a:cs typeface="Glacial Indifference Bold"/>
                <a:sym typeface="Glacial Indifference Bold"/>
              </a:rPr>
              <a:t>engagement </a:t>
            </a:r>
            <a:r>
              <a:rPr lang="en-US" sz="1994">
                <a:solidFill>
                  <a:srgbClr val="333B48"/>
                </a:solidFill>
                <a:latin typeface="Glacial Indifference"/>
                <a:ea typeface="Glacial Indifference"/>
                <a:cs typeface="Glacial Indifference"/>
                <a:sym typeface="Glacial Indifference"/>
              </a:rPr>
              <a:t>among Latea’s core audience using a</a:t>
            </a:r>
            <a:r>
              <a:rPr lang="en-US" sz="1994" b="1">
                <a:solidFill>
                  <a:srgbClr val="333B48"/>
                </a:solidFill>
                <a:latin typeface="Glacial Indifference Bold"/>
                <a:ea typeface="Glacial Indifference Bold"/>
                <a:cs typeface="Glacial Indifference Bold"/>
                <a:sym typeface="Glacial Indifference Bold"/>
              </a:rPr>
              <a:t> controlled A/B test</a:t>
            </a:r>
            <a:r>
              <a:rPr lang="en-US" sz="1994">
                <a:solidFill>
                  <a:srgbClr val="333B48"/>
                </a:solidFill>
                <a:latin typeface="Glacial Indifference"/>
                <a:ea typeface="Glacial Indifference"/>
                <a:cs typeface="Glacial Indifference"/>
                <a:sym typeface="Glacial Indifference"/>
              </a:rPr>
              <a:t> on Instagram.</a:t>
            </a:r>
          </a:p>
          <a:p>
            <a:pPr algn="just">
              <a:lnSpc>
                <a:spcPts val="2792"/>
              </a:lnSpc>
            </a:pPr>
            <a:endParaRPr lang="en-US" sz="1994">
              <a:solidFill>
                <a:srgbClr val="333B48"/>
              </a:solidFill>
              <a:latin typeface="Glacial Indifference"/>
              <a:ea typeface="Glacial Indifference"/>
              <a:cs typeface="Glacial Indifference"/>
              <a:sym typeface="Glacial Indifference"/>
            </a:endParaRPr>
          </a:p>
        </p:txBody>
      </p:sp>
      <p:sp>
        <p:nvSpPr>
          <p:cNvPr id="20" name="TextBox 20"/>
          <p:cNvSpPr txBox="1"/>
          <p:nvPr/>
        </p:nvSpPr>
        <p:spPr>
          <a:xfrm>
            <a:off x="10547060" y="8612835"/>
            <a:ext cx="6067411" cy="1098292"/>
          </a:xfrm>
          <a:prstGeom prst="rect">
            <a:avLst/>
          </a:prstGeom>
        </p:spPr>
        <p:txBody>
          <a:bodyPr lIns="0" tIns="0" rIns="0" bIns="0" rtlCol="0" anchor="t">
            <a:spAutoFit/>
          </a:bodyPr>
          <a:lstStyle/>
          <a:p>
            <a:pPr marL="460984" lvl="1" indent="-230492" algn="just">
              <a:lnSpc>
                <a:spcPts val="2989"/>
              </a:lnSpc>
              <a:buFont typeface="Arial"/>
              <a:buChar char="•"/>
            </a:pPr>
            <a:r>
              <a:rPr lang="en-US" sz="2135">
                <a:solidFill>
                  <a:srgbClr val="333B48"/>
                </a:solidFill>
                <a:latin typeface="Glacial Indifference"/>
                <a:ea typeface="Glacial Indifference"/>
                <a:cs typeface="Glacial Indifference"/>
                <a:sym typeface="Glacial Indifference"/>
              </a:rPr>
              <a:t>Reach, post interactions, website traffic, and profile visits were monitored to gauge </a:t>
            </a:r>
            <a:r>
              <a:rPr lang="en-US" sz="2135" b="1">
                <a:solidFill>
                  <a:srgbClr val="333B48"/>
                </a:solidFill>
                <a:latin typeface="Glacial Indifference Bold"/>
                <a:ea typeface="Glacial Indifference Bold"/>
                <a:cs typeface="Glacial Indifference Bold"/>
                <a:sym typeface="Glacial Indifference Bold"/>
              </a:rPr>
              <a:t>campaign performance</a:t>
            </a:r>
            <a:r>
              <a:rPr lang="en-US" sz="2135">
                <a:solidFill>
                  <a:srgbClr val="333B48"/>
                </a:solidFill>
                <a:latin typeface="Glacial Indifference"/>
                <a:ea typeface="Glacial Indifference"/>
                <a:cs typeface="Glacial Indifference"/>
                <a:sym typeface="Glacial Indifference"/>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30421" y="3325405"/>
            <a:ext cx="4888682" cy="4888682"/>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E6E6E6"/>
            </a:solidFill>
          </p:spPr>
          <p:txBody>
            <a:bodyPr/>
            <a:lstStyle/>
            <a:p>
              <a:endParaRPr lang="en-US"/>
            </a:p>
          </p:txBody>
        </p:sp>
      </p:grpSp>
      <p:grpSp>
        <p:nvGrpSpPr>
          <p:cNvPr id="4" name="Group 4"/>
          <p:cNvGrpSpPr>
            <a:grpSpLocks noChangeAspect="1"/>
          </p:cNvGrpSpPr>
          <p:nvPr/>
        </p:nvGrpSpPr>
        <p:grpSpPr>
          <a:xfrm>
            <a:off x="7454987" y="4549971"/>
            <a:ext cx="2439550" cy="2439550"/>
            <a:chOff x="0" y="0"/>
            <a:chExt cx="495300" cy="495300"/>
          </a:xfrm>
        </p:grpSpPr>
        <p:sp>
          <p:nvSpPr>
            <p:cNvPr id="5" name="Freeform 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6E6E6"/>
            </a:solidFill>
          </p:spPr>
          <p:txBody>
            <a:bodyPr/>
            <a:lstStyle/>
            <a:p>
              <a:endParaRPr lang="en-US"/>
            </a:p>
          </p:txBody>
        </p:sp>
        <p:sp>
          <p:nvSpPr>
            <p:cNvPr id="6" name="Freeform 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532F17"/>
            </a:solidFill>
          </p:spPr>
          <p:txBody>
            <a:bodyPr/>
            <a:lstStyle/>
            <a:p>
              <a:endParaRPr lang="en-US"/>
            </a:p>
          </p:txBody>
        </p:sp>
      </p:grpSp>
      <p:grpSp>
        <p:nvGrpSpPr>
          <p:cNvPr id="7" name="Group 7"/>
          <p:cNvGrpSpPr/>
          <p:nvPr/>
        </p:nvGrpSpPr>
        <p:grpSpPr>
          <a:xfrm>
            <a:off x="5509712" y="6580545"/>
            <a:ext cx="1731574" cy="17315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D862"/>
            </a:solidFill>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5509712" y="3227372"/>
            <a:ext cx="1731574" cy="173157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CD4B"/>
            </a:solidFill>
          </p:spPr>
          <p:txBody>
            <a:bodyPr/>
            <a:lstStyle/>
            <a:p>
              <a:endParaRPr 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3" name="Group 13"/>
          <p:cNvGrpSpPr/>
          <p:nvPr/>
        </p:nvGrpSpPr>
        <p:grpSpPr>
          <a:xfrm>
            <a:off x="10108238" y="6580545"/>
            <a:ext cx="1731574" cy="173157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27C2F"/>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6" name="Group 16"/>
          <p:cNvGrpSpPr/>
          <p:nvPr/>
        </p:nvGrpSpPr>
        <p:grpSpPr>
          <a:xfrm>
            <a:off x="10108238" y="3227372"/>
            <a:ext cx="1731574" cy="173157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C541"/>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079"/>
                </a:lnSpc>
              </a:pPr>
              <a:endParaRPr/>
            </a:p>
          </p:txBody>
        </p:sp>
      </p:grpSp>
      <p:grpSp>
        <p:nvGrpSpPr>
          <p:cNvPr id="19" name="Group 19"/>
          <p:cNvGrpSpPr/>
          <p:nvPr/>
        </p:nvGrpSpPr>
        <p:grpSpPr>
          <a:xfrm>
            <a:off x="0" y="10174918"/>
            <a:ext cx="19208935" cy="112082"/>
            <a:chOff x="0" y="0"/>
            <a:chExt cx="5059143" cy="29520"/>
          </a:xfrm>
        </p:grpSpPr>
        <p:sp>
          <p:nvSpPr>
            <p:cNvPr id="20" name="Freeform 20"/>
            <p:cNvSpPr/>
            <p:nvPr/>
          </p:nvSpPr>
          <p:spPr>
            <a:xfrm>
              <a:off x="0" y="0"/>
              <a:ext cx="5059143" cy="29520"/>
            </a:xfrm>
            <a:custGeom>
              <a:avLst/>
              <a:gdLst/>
              <a:ahLst/>
              <a:cxnLst/>
              <a:rect l="l" t="t" r="r" b="b"/>
              <a:pathLst>
                <a:path w="5059143" h="29520">
                  <a:moveTo>
                    <a:pt x="0" y="0"/>
                  </a:moveTo>
                  <a:lnTo>
                    <a:pt x="5059143" y="0"/>
                  </a:lnTo>
                  <a:lnTo>
                    <a:pt x="5059143" y="29520"/>
                  </a:lnTo>
                  <a:lnTo>
                    <a:pt x="0" y="29520"/>
                  </a:lnTo>
                  <a:close/>
                </a:path>
              </a:pathLst>
            </a:custGeom>
            <a:solidFill>
              <a:srgbClr val="532F17"/>
            </a:solidFill>
          </p:spPr>
          <p:txBody>
            <a:bodyPr/>
            <a:lstStyle/>
            <a:p>
              <a:endParaRPr lang="en-US"/>
            </a:p>
          </p:txBody>
        </p:sp>
        <p:sp>
          <p:nvSpPr>
            <p:cNvPr id="21" name="TextBox 21"/>
            <p:cNvSpPr txBox="1"/>
            <p:nvPr/>
          </p:nvSpPr>
          <p:spPr>
            <a:xfrm>
              <a:off x="0" y="-38100"/>
              <a:ext cx="5059143" cy="67620"/>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22"/>
          <p:cNvSpPr/>
          <p:nvPr/>
        </p:nvSpPr>
        <p:spPr>
          <a:xfrm>
            <a:off x="10497801" y="6958061"/>
            <a:ext cx="971498" cy="904707"/>
          </a:xfrm>
          <a:custGeom>
            <a:avLst/>
            <a:gdLst/>
            <a:ahLst/>
            <a:cxnLst/>
            <a:rect l="l" t="t" r="r" b="b"/>
            <a:pathLst>
              <a:path w="971498" h="904707">
                <a:moveTo>
                  <a:pt x="0" y="0"/>
                </a:moveTo>
                <a:lnTo>
                  <a:pt x="971498" y="0"/>
                </a:lnTo>
                <a:lnTo>
                  <a:pt x="971498" y="904708"/>
                </a:lnTo>
                <a:lnTo>
                  <a:pt x="0" y="904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4"/>
            <a:stretch>
              <a:fillRect/>
            </a:stretch>
          </a:blipFill>
        </p:spPr>
        <p:txBody>
          <a:bodyPr/>
          <a:lstStyle/>
          <a:p>
            <a:endParaRPr lang="en-US"/>
          </a:p>
        </p:txBody>
      </p:sp>
      <p:sp>
        <p:nvSpPr>
          <p:cNvPr id="24" name="Freeform 24"/>
          <p:cNvSpPr/>
          <p:nvPr/>
        </p:nvSpPr>
        <p:spPr>
          <a:xfrm>
            <a:off x="5906452" y="3829320"/>
            <a:ext cx="938094" cy="527678"/>
          </a:xfrm>
          <a:custGeom>
            <a:avLst/>
            <a:gdLst/>
            <a:ahLst/>
            <a:cxnLst/>
            <a:rect l="l" t="t" r="r" b="b"/>
            <a:pathLst>
              <a:path w="938094" h="527678">
                <a:moveTo>
                  <a:pt x="0" y="0"/>
                </a:moveTo>
                <a:lnTo>
                  <a:pt x="938094" y="0"/>
                </a:lnTo>
                <a:lnTo>
                  <a:pt x="938094" y="527678"/>
                </a:lnTo>
                <a:lnTo>
                  <a:pt x="0" y="527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a:off x="10578479" y="3589803"/>
            <a:ext cx="810142" cy="960168"/>
          </a:xfrm>
          <a:custGeom>
            <a:avLst/>
            <a:gdLst/>
            <a:ahLst/>
            <a:cxnLst/>
            <a:rect l="l" t="t" r="r" b="b"/>
            <a:pathLst>
              <a:path w="810142" h="960168">
                <a:moveTo>
                  <a:pt x="0" y="0"/>
                </a:moveTo>
                <a:lnTo>
                  <a:pt x="810142" y="0"/>
                </a:lnTo>
                <a:lnTo>
                  <a:pt x="810142" y="960168"/>
                </a:lnTo>
                <a:lnTo>
                  <a:pt x="0" y="9601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6062395" y="6958061"/>
            <a:ext cx="626207" cy="976542"/>
          </a:xfrm>
          <a:custGeom>
            <a:avLst/>
            <a:gdLst/>
            <a:ahLst/>
            <a:cxnLst/>
            <a:rect l="l" t="t" r="r" b="b"/>
            <a:pathLst>
              <a:path w="626207" h="976542">
                <a:moveTo>
                  <a:pt x="0" y="0"/>
                </a:moveTo>
                <a:lnTo>
                  <a:pt x="626208" y="0"/>
                </a:lnTo>
                <a:lnTo>
                  <a:pt x="626208" y="976542"/>
                </a:lnTo>
                <a:lnTo>
                  <a:pt x="0" y="9765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7" name="Group 27"/>
          <p:cNvGrpSpPr/>
          <p:nvPr/>
        </p:nvGrpSpPr>
        <p:grpSpPr>
          <a:xfrm>
            <a:off x="524419" y="3167512"/>
            <a:ext cx="4985293" cy="3039368"/>
            <a:chOff x="0" y="0"/>
            <a:chExt cx="6647057" cy="4052491"/>
          </a:xfrm>
        </p:grpSpPr>
        <p:sp>
          <p:nvSpPr>
            <p:cNvPr id="28" name="TextBox 28"/>
            <p:cNvSpPr txBox="1"/>
            <p:nvPr/>
          </p:nvSpPr>
          <p:spPr>
            <a:xfrm>
              <a:off x="231740" y="-47625"/>
              <a:ext cx="6415317" cy="506855"/>
            </a:xfrm>
            <a:prstGeom prst="rect">
              <a:avLst/>
            </a:prstGeom>
          </p:spPr>
          <p:txBody>
            <a:bodyPr lIns="0" tIns="0" rIns="0" bIns="0" rtlCol="0" anchor="t">
              <a:spAutoFit/>
            </a:bodyPr>
            <a:lstStyle/>
            <a:p>
              <a:pPr marL="0" lvl="1" indent="0" algn="just">
                <a:lnSpc>
                  <a:spcPts val="3169"/>
                </a:lnSpc>
                <a:spcBef>
                  <a:spcPct val="0"/>
                </a:spcBef>
              </a:pPr>
              <a:r>
                <a:rPr lang="en-US" sz="2264" b="1" spc="72">
                  <a:solidFill>
                    <a:srgbClr val="0D0D0D"/>
                  </a:solidFill>
                  <a:latin typeface="Barlow Bold"/>
                  <a:ea typeface="Barlow Bold"/>
                  <a:cs typeface="Barlow Bold"/>
                  <a:sym typeface="Barlow Bold"/>
                </a:rPr>
                <a:t>Demographic </a:t>
              </a:r>
            </a:p>
          </p:txBody>
        </p:sp>
        <p:sp>
          <p:nvSpPr>
            <p:cNvPr id="29" name="TextBox 29"/>
            <p:cNvSpPr txBox="1"/>
            <p:nvPr/>
          </p:nvSpPr>
          <p:spPr>
            <a:xfrm>
              <a:off x="0" y="800152"/>
              <a:ext cx="5860811" cy="3252339"/>
            </a:xfrm>
            <a:prstGeom prst="rect">
              <a:avLst/>
            </a:prstGeom>
          </p:spPr>
          <p:txBody>
            <a:bodyPr lIns="0" tIns="0" rIns="0" bIns="0" rtlCol="0" anchor="t">
              <a:spAutoFit/>
            </a:bodyPr>
            <a:lstStyle/>
            <a:p>
              <a:pPr marL="399973" lvl="1" indent="-199986" algn="l">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Age - </a:t>
              </a:r>
              <a:r>
                <a:rPr lang="en-US" sz="1852" spc="96">
                  <a:solidFill>
                    <a:srgbClr val="545454"/>
                  </a:solidFill>
                  <a:latin typeface="Glacial Indifference"/>
                  <a:ea typeface="Glacial Indifference"/>
                  <a:cs typeface="Glacial Indifference"/>
                  <a:sym typeface="Glacial Indifference"/>
                </a:rPr>
                <a:t>18–34, college students and early career professionals.</a:t>
              </a:r>
            </a:p>
            <a:p>
              <a:pPr marL="399973" lvl="1" indent="-199986" algn="l">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Gender -</a:t>
              </a:r>
              <a:r>
                <a:rPr lang="en-US" sz="1852" spc="96">
                  <a:solidFill>
                    <a:srgbClr val="545454"/>
                  </a:solidFill>
                  <a:latin typeface="Glacial Indifference"/>
                  <a:ea typeface="Glacial Indifference"/>
                  <a:cs typeface="Glacial Indifference"/>
                  <a:sym typeface="Glacial Indifference"/>
                </a:rPr>
                <a:t> Both genders, slight female skew.</a:t>
              </a:r>
            </a:p>
            <a:p>
              <a:pPr marL="399973" lvl="1" indent="-199986" algn="l">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Ethnicity - </a:t>
              </a:r>
              <a:r>
                <a:rPr lang="en-US" sz="1852" spc="96">
                  <a:solidFill>
                    <a:srgbClr val="545454"/>
                  </a:solidFill>
                  <a:latin typeface="Glacial Indifference"/>
                  <a:ea typeface="Glacial Indifference"/>
                  <a:cs typeface="Glacial Indifference"/>
                  <a:sym typeface="Glacial Indifference"/>
                </a:rPr>
                <a:t>Diverse, including Asian American, Hispanic/Latinx, and African American.</a:t>
              </a:r>
            </a:p>
          </p:txBody>
        </p:sp>
      </p:grpSp>
      <p:sp>
        <p:nvSpPr>
          <p:cNvPr id="30" name="TextBox 30"/>
          <p:cNvSpPr txBox="1"/>
          <p:nvPr/>
        </p:nvSpPr>
        <p:spPr>
          <a:xfrm>
            <a:off x="7793809" y="5325220"/>
            <a:ext cx="1761907" cy="793982"/>
          </a:xfrm>
          <a:prstGeom prst="rect">
            <a:avLst/>
          </a:prstGeom>
        </p:spPr>
        <p:txBody>
          <a:bodyPr lIns="0" tIns="0" rIns="0" bIns="0" rtlCol="0" anchor="t">
            <a:spAutoFit/>
          </a:bodyPr>
          <a:lstStyle/>
          <a:p>
            <a:pPr marL="0" lvl="1" indent="0" algn="ctr">
              <a:lnSpc>
                <a:spcPts val="3169"/>
              </a:lnSpc>
              <a:spcBef>
                <a:spcPct val="0"/>
              </a:spcBef>
            </a:pPr>
            <a:r>
              <a:rPr lang="en-US" sz="2264" b="1" spc="72">
                <a:solidFill>
                  <a:srgbClr val="FFFFFF"/>
                </a:solidFill>
                <a:latin typeface="Barlow Semi-Bold"/>
                <a:ea typeface="Barlow Semi-Bold"/>
                <a:cs typeface="Barlow Semi-Bold"/>
                <a:sym typeface="Barlow Semi-Bold"/>
              </a:rPr>
              <a:t>Target</a:t>
            </a:r>
          </a:p>
          <a:p>
            <a:pPr algn="ctr">
              <a:lnSpc>
                <a:spcPts val="3169"/>
              </a:lnSpc>
              <a:spcBef>
                <a:spcPct val="0"/>
              </a:spcBef>
            </a:pPr>
            <a:r>
              <a:rPr lang="en-US" sz="2264" b="1" u="none" spc="72">
                <a:solidFill>
                  <a:srgbClr val="FFFFFF"/>
                </a:solidFill>
                <a:latin typeface="Barlow Semi-Bold"/>
                <a:ea typeface="Barlow Semi-Bold"/>
                <a:cs typeface="Barlow Semi-Bold"/>
                <a:sym typeface="Barlow Semi-Bold"/>
              </a:rPr>
              <a:t>Segments</a:t>
            </a:r>
          </a:p>
        </p:txBody>
      </p:sp>
      <p:sp>
        <p:nvSpPr>
          <p:cNvPr id="31" name="TextBox 31"/>
          <p:cNvSpPr txBox="1"/>
          <p:nvPr/>
        </p:nvSpPr>
        <p:spPr>
          <a:xfrm>
            <a:off x="975243" y="6862637"/>
            <a:ext cx="3388568" cy="392047"/>
          </a:xfrm>
          <a:prstGeom prst="rect">
            <a:avLst/>
          </a:prstGeom>
        </p:spPr>
        <p:txBody>
          <a:bodyPr lIns="0" tIns="0" rIns="0" bIns="0" rtlCol="0" anchor="t">
            <a:spAutoFit/>
          </a:bodyPr>
          <a:lstStyle/>
          <a:p>
            <a:pPr marL="0" lvl="1" indent="0" algn="l">
              <a:lnSpc>
                <a:spcPts val="3169"/>
              </a:lnSpc>
              <a:spcBef>
                <a:spcPct val="0"/>
              </a:spcBef>
            </a:pPr>
            <a:r>
              <a:rPr lang="en-US" sz="2264" b="1" spc="72">
                <a:solidFill>
                  <a:srgbClr val="0D0D0D"/>
                </a:solidFill>
                <a:latin typeface="Barlow Semi-Bold"/>
                <a:ea typeface="Barlow Semi-Bold"/>
                <a:cs typeface="Barlow Semi-Bold"/>
                <a:sym typeface="Barlow Semi-Bold"/>
              </a:rPr>
              <a:t>Geographic</a:t>
            </a:r>
          </a:p>
        </p:txBody>
      </p:sp>
      <p:grpSp>
        <p:nvGrpSpPr>
          <p:cNvPr id="32" name="Group 32"/>
          <p:cNvGrpSpPr/>
          <p:nvPr/>
        </p:nvGrpSpPr>
        <p:grpSpPr>
          <a:xfrm>
            <a:off x="12268437" y="6910262"/>
            <a:ext cx="5271793" cy="1503965"/>
            <a:chOff x="0" y="0"/>
            <a:chExt cx="7029058" cy="2005286"/>
          </a:xfrm>
        </p:grpSpPr>
        <p:sp>
          <p:nvSpPr>
            <p:cNvPr id="33" name="TextBox 33"/>
            <p:cNvSpPr txBox="1"/>
            <p:nvPr/>
          </p:nvSpPr>
          <p:spPr>
            <a:xfrm>
              <a:off x="0" y="632547"/>
              <a:ext cx="7029058" cy="1372739"/>
            </a:xfrm>
            <a:prstGeom prst="rect">
              <a:avLst/>
            </a:prstGeom>
          </p:spPr>
          <p:txBody>
            <a:bodyPr lIns="0" tIns="0" rIns="0" bIns="0" rtlCol="0" anchor="t">
              <a:spAutoFit/>
            </a:bodyPr>
            <a:lstStyle/>
            <a:p>
              <a:pPr marL="399973" lvl="1" indent="-199986" algn="just">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Socially Connected - </a:t>
              </a:r>
              <a:r>
                <a:rPr lang="en-US" sz="1852" spc="96">
                  <a:solidFill>
                    <a:srgbClr val="545454"/>
                  </a:solidFill>
                  <a:latin typeface="Glacial Indifference"/>
                  <a:ea typeface="Glacial Indifference"/>
                  <a:cs typeface="Glacial Indifference"/>
                  <a:sym typeface="Glacial Indifference"/>
                </a:rPr>
                <a:t>Share bubble tea experiences on social media, creating organic buzz.</a:t>
              </a:r>
            </a:p>
          </p:txBody>
        </p:sp>
        <p:sp>
          <p:nvSpPr>
            <p:cNvPr id="34" name="TextBox 34"/>
            <p:cNvSpPr txBox="1"/>
            <p:nvPr/>
          </p:nvSpPr>
          <p:spPr>
            <a:xfrm>
              <a:off x="202561" y="-47625"/>
              <a:ext cx="6363083" cy="506855"/>
            </a:xfrm>
            <a:prstGeom prst="rect">
              <a:avLst/>
            </a:prstGeom>
          </p:spPr>
          <p:txBody>
            <a:bodyPr lIns="0" tIns="0" rIns="0" bIns="0" rtlCol="0" anchor="t">
              <a:spAutoFit/>
            </a:bodyPr>
            <a:lstStyle/>
            <a:p>
              <a:pPr marL="0" lvl="1" indent="0" algn="just">
                <a:lnSpc>
                  <a:spcPts val="3169"/>
                </a:lnSpc>
                <a:spcBef>
                  <a:spcPct val="0"/>
                </a:spcBef>
              </a:pPr>
              <a:r>
                <a:rPr lang="en-US" sz="2264" b="1" spc="72">
                  <a:solidFill>
                    <a:srgbClr val="0D0D0D"/>
                  </a:solidFill>
                  <a:latin typeface="Barlow Semi-Bold"/>
                  <a:ea typeface="Barlow Semi-Bold"/>
                  <a:cs typeface="Barlow Semi-Bold"/>
                  <a:sym typeface="Barlow Semi-Bold"/>
                </a:rPr>
                <a:t>Behavioral</a:t>
              </a:r>
            </a:p>
          </p:txBody>
        </p:sp>
      </p:grpSp>
      <p:grpSp>
        <p:nvGrpSpPr>
          <p:cNvPr id="35" name="Group 35"/>
          <p:cNvGrpSpPr/>
          <p:nvPr/>
        </p:nvGrpSpPr>
        <p:grpSpPr>
          <a:xfrm>
            <a:off x="12049362" y="3167512"/>
            <a:ext cx="5951897" cy="2660402"/>
            <a:chOff x="0" y="0"/>
            <a:chExt cx="7935863" cy="3547203"/>
          </a:xfrm>
        </p:grpSpPr>
        <p:sp>
          <p:nvSpPr>
            <p:cNvPr id="36" name="TextBox 36"/>
            <p:cNvSpPr txBox="1"/>
            <p:nvPr/>
          </p:nvSpPr>
          <p:spPr>
            <a:xfrm>
              <a:off x="179785" y="-47625"/>
              <a:ext cx="7028490" cy="506855"/>
            </a:xfrm>
            <a:prstGeom prst="rect">
              <a:avLst/>
            </a:prstGeom>
          </p:spPr>
          <p:txBody>
            <a:bodyPr lIns="0" tIns="0" rIns="0" bIns="0" rtlCol="0" anchor="t">
              <a:spAutoFit/>
            </a:bodyPr>
            <a:lstStyle/>
            <a:p>
              <a:pPr marL="0" lvl="1" indent="0" algn="just">
                <a:lnSpc>
                  <a:spcPts val="3169"/>
                </a:lnSpc>
                <a:spcBef>
                  <a:spcPct val="0"/>
                </a:spcBef>
              </a:pPr>
              <a:r>
                <a:rPr lang="en-US" sz="2264" b="1" spc="72">
                  <a:solidFill>
                    <a:srgbClr val="0D0D0D"/>
                  </a:solidFill>
                  <a:latin typeface="Barlow Bold"/>
                  <a:ea typeface="Barlow Bold"/>
                  <a:cs typeface="Barlow Bold"/>
                  <a:sym typeface="Barlow Bold"/>
                </a:rPr>
                <a:t>Pschycographic</a:t>
              </a:r>
            </a:p>
          </p:txBody>
        </p:sp>
        <p:sp>
          <p:nvSpPr>
            <p:cNvPr id="37" name="TextBox 37"/>
            <p:cNvSpPr txBox="1"/>
            <p:nvPr/>
          </p:nvSpPr>
          <p:spPr>
            <a:xfrm>
              <a:off x="0" y="764764"/>
              <a:ext cx="7935863" cy="2782439"/>
            </a:xfrm>
            <a:prstGeom prst="rect">
              <a:avLst/>
            </a:prstGeom>
          </p:spPr>
          <p:txBody>
            <a:bodyPr lIns="0" tIns="0" rIns="0" bIns="0" rtlCol="0" anchor="t">
              <a:spAutoFit/>
            </a:bodyPr>
            <a:lstStyle/>
            <a:p>
              <a:pPr marL="399973" lvl="1" indent="-199986" algn="just">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Trend Sensitivity -</a:t>
              </a:r>
              <a:r>
                <a:rPr lang="en-US" sz="1852" spc="96">
                  <a:solidFill>
                    <a:srgbClr val="545454"/>
                  </a:solidFill>
                  <a:latin typeface="Glacial Indifference"/>
                  <a:ea typeface="Glacial Indifference"/>
                  <a:cs typeface="Glacial Indifference"/>
                  <a:sym typeface="Glacial Indifference"/>
                </a:rPr>
                <a:t> Open to new trends and "Instagrammable" items.</a:t>
              </a:r>
            </a:p>
            <a:p>
              <a:pPr marL="399973" lvl="1" indent="-199986" algn="just">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Customization Oriented </a:t>
              </a:r>
              <a:r>
                <a:rPr lang="en-US" sz="1852" spc="96">
                  <a:solidFill>
                    <a:srgbClr val="545454"/>
                  </a:solidFill>
                  <a:latin typeface="Glacial Indifference"/>
                  <a:ea typeface="Glacial Indifference"/>
                  <a:cs typeface="Glacial Indifference"/>
                  <a:sym typeface="Glacial Indifference"/>
                </a:rPr>
                <a:t>- Enjoy personalizing drinks to suit preferences and health needs.</a:t>
              </a:r>
            </a:p>
            <a:p>
              <a:pPr marL="399973" lvl="1" indent="-199986" algn="just">
                <a:lnSpc>
                  <a:spcPts val="2778"/>
                </a:lnSpc>
                <a:buFont typeface="Arial"/>
                <a:buChar char="•"/>
              </a:pPr>
              <a:r>
                <a:rPr lang="en-US" sz="1852" b="1" spc="96">
                  <a:solidFill>
                    <a:srgbClr val="545454"/>
                  </a:solidFill>
                  <a:latin typeface="Glacial Indifference Bold"/>
                  <a:ea typeface="Glacial Indifference Bold"/>
                  <a:cs typeface="Glacial Indifference Bold"/>
                  <a:sym typeface="Glacial Indifference Bold"/>
                </a:rPr>
                <a:t>Health Conscious - </a:t>
              </a:r>
              <a:r>
                <a:rPr lang="en-US" sz="1852" spc="96">
                  <a:solidFill>
                    <a:srgbClr val="545454"/>
                  </a:solidFill>
                  <a:latin typeface="Glacial Indifference"/>
                  <a:ea typeface="Glacial Indifference"/>
                  <a:cs typeface="Glacial Indifference"/>
                  <a:sym typeface="Glacial Indifference"/>
                </a:rPr>
                <a:t>Prefer healthier, natural ingredient options.</a:t>
              </a:r>
            </a:p>
          </p:txBody>
        </p:sp>
      </p:grpSp>
      <p:sp>
        <p:nvSpPr>
          <p:cNvPr id="38" name="TextBox 38"/>
          <p:cNvSpPr txBox="1"/>
          <p:nvPr/>
        </p:nvSpPr>
        <p:spPr>
          <a:xfrm>
            <a:off x="821044" y="7511240"/>
            <a:ext cx="4805574" cy="1359027"/>
          </a:xfrm>
          <a:prstGeom prst="rect">
            <a:avLst/>
          </a:prstGeom>
        </p:spPr>
        <p:txBody>
          <a:bodyPr lIns="0" tIns="0" rIns="0" bIns="0" rtlCol="0" anchor="t">
            <a:spAutoFit/>
          </a:bodyPr>
          <a:lstStyle/>
          <a:p>
            <a:pPr marL="399973" lvl="1" indent="-199986" algn="l">
              <a:lnSpc>
                <a:spcPts val="2778"/>
              </a:lnSpc>
              <a:buFont typeface="Arial"/>
              <a:buChar char="•"/>
            </a:pPr>
            <a:r>
              <a:rPr lang="en-US" sz="1852" spc="96">
                <a:solidFill>
                  <a:srgbClr val="545454"/>
                </a:solidFill>
                <a:latin typeface="Glacial Indifference"/>
                <a:ea typeface="Glacial Indifference"/>
                <a:cs typeface="Glacial Indifference"/>
                <a:sym typeface="Glacial Indifference"/>
              </a:rPr>
              <a:t>West Lafayette, IN</a:t>
            </a:r>
          </a:p>
          <a:p>
            <a:pPr marL="399973" lvl="1" indent="-199986" algn="l">
              <a:lnSpc>
                <a:spcPts val="2778"/>
              </a:lnSpc>
              <a:buFont typeface="Arial"/>
              <a:buChar char="•"/>
            </a:pPr>
            <a:r>
              <a:rPr lang="en-US" sz="1852" spc="96">
                <a:solidFill>
                  <a:srgbClr val="545454"/>
                </a:solidFill>
                <a:latin typeface="Glacial Indifference"/>
                <a:ea typeface="Glacial Indifference"/>
                <a:cs typeface="Glacial Indifference"/>
                <a:sym typeface="Glacial Indifference"/>
              </a:rPr>
              <a:t>Champaign, IL</a:t>
            </a:r>
          </a:p>
          <a:p>
            <a:pPr marL="399973" lvl="1" indent="-199986" algn="l">
              <a:lnSpc>
                <a:spcPts val="2778"/>
              </a:lnSpc>
              <a:buFont typeface="Arial"/>
              <a:buChar char="•"/>
            </a:pPr>
            <a:r>
              <a:rPr lang="en-US" sz="1852" spc="96">
                <a:solidFill>
                  <a:srgbClr val="545454"/>
                </a:solidFill>
                <a:latin typeface="Glacial Indifference"/>
                <a:ea typeface="Glacial Indifference"/>
                <a:cs typeface="Glacial Indifference"/>
                <a:sym typeface="Glacial Indifference"/>
              </a:rPr>
              <a:t>Culver City, CA</a:t>
            </a:r>
          </a:p>
          <a:p>
            <a:pPr marL="399973" lvl="1" indent="-199986" algn="l">
              <a:lnSpc>
                <a:spcPts val="2778"/>
              </a:lnSpc>
              <a:buFont typeface="Arial"/>
              <a:buChar char="•"/>
            </a:pPr>
            <a:r>
              <a:rPr lang="en-US" sz="1852" spc="96">
                <a:solidFill>
                  <a:srgbClr val="545454"/>
                </a:solidFill>
                <a:latin typeface="Glacial Indifference"/>
                <a:ea typeface="Glacial Indifference"/>
                <a:cs typeface="Glacial Indifference"/>
                <a:sym typeface="Glacial Indifference"/>
              </a:rPr>
              <a:t>Lone Tree, CO</a:t>
            </a:r>
          </a:p>
        </p:txBody>
      </p:sp>
      <p:sp>
        <p:nvSpPr>
          <p:cNvPr id="39" name="TextBox 39"/>
          <p:cNvSpPr txBox="1"/>
          <p:nvPr/>
        </p:nvSpPr>
        <p:spPr>
          <a:xfrm>
            <a:off x="821044" y="555002"/>
            <a:ext cx="9816563" cy="1198008"/>
          </a:xfrm>
          <a:prstGeom prst="rect">
            <a:avLst/>
          </a:prstGeom>
        </p:spPr>
        <p:txBody>
          <a:bodyPr lIns="0" tIns="0" rIns="0" bIns="0" rtlCol="0" anchor="t">
            <a:spAutoFit/>
          </a:bodyPr>
          <a:lstStyle/>
          <a:p>
            <a:pPr algn="l">
              <a:lnSpc>
                <a:spcPts val="5644"/>
              </a:lnSpc>
            </a:pPr>
            <a:r>
              <a:rPr lang="en-US" sz="5131" b="1">
                <a:solidFill>
                  <a:srgbClr val="727C2F"/>
                </a:solidFill>
                <a:latin typeface="Source Sans Pro Bold"/>
                <a:ea typeface="Source Sans Pro Bold"/>
                <a:cs typeface="Source Sans Pro Bold"/>
                <a:sym typeface="Source Sans Pro Bold"/>
              </a:rPr>
              <a:t>TARGET MARKET SEGMENTATION</a:t>
            </a:r>
          </a:p>
          <a:p>
            <a:pPr algn="l">
              <a:lnSpc>
                <a:spcPts val="3884"/>
              </a:lnSpc>
            </a:pPr>
            <a:r>
              <a:rPr lang="en-US" sz="3531" b="1" i="1">
                <a:solidFill>
                  <a:srgbClr val="532F17"/>
                </a:solidFill>
                <a:latin typeface="Source Sans Pro Bold Italics"/>
                <a:ea typeface="Source Sans Pro Bold Italics"/>
                <a:cs typeface="Source Sans Pro Bold Italics"/>
                <a:sym typeface="Source Sans Pro Bold Italics"/>
              </a:rPr>
              <a:t>(Target Audience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174918"/>
            <a:ext cx="19208935" cy="112082"/>
            <a:chOff x="0" y="0"/>
            <a:chExt cx="5059143" cy="29520"/>
          </a:xfrm>
        </p:grpSpPr>
        <p:sp>
          <p:nvSpPr>
            <p:cNvPr id="3" name="Freeform 3"/>
            <p:cNvSpPr/>
            <p:nvPr/>
          </p:nvSpPr>
          <p:spPr>
            <a:xfrm>
              <a:off x="0" y="0"/>
              <a:ext cx="5059143" cy="29520"/>
            </a:xfrm>
            <a:custGeom>
              <a:avLst/>
              <a:gdLst/>
              <a:ahLst/>
              <a:cxnLst/>
              <a:rect l="l" t="t" r="r" b="b"/>
              <a:pathLst>
                <a:path w="5059143" h="29520">
                  <a:moveTo>
                    <a:pt x="0" y="0"/>
                  </a:moveTo>
                  <a:lnTo>
                    <a:pt x="5059143" y="0"/>
                  </a:lnTo>
                  <a:lnTo>
                    <a:pt x="5059143" y="29520"/>
                  </a:lnTo>
                  <a:lnTo>
                    <a:pt x="0" y="29520"/>
                  </a:lnTo>
                  <a:close/>
                </a:path>
              </a:pathLst>
            </a:custGeom>
            <a:solidFill>
              <a:srgbClr val="532F17"/>
            </a:solidFill>
          </p:spPr>
          <p:txBody>
            <a:bodyPr/>
            <a:lstStyle/>
            <a:p>
              <a:endParaRPr lang="en-US"/>
            </a:p>
          </p:txBody>
        </p:sp>
        <p:sp>
          <p:nvSpPr>
            <p:cNvPr id="4" name="TextBox 4"/>
            <p:cNvSpPr txBox="1"/>
            <p:nvPr/>
          </p:nvSpPr>
          <p:spPr>
            <a:xfrm>
              <a:off x="0" y="-38100"/>
              <a:ext cx="5059143" cy="6762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0" y="0"/>
            <a:ext cx="6534594" cy="10174918"/>
          </a:xfrm>
          <a:custGeom>
            <a:avLst/>
            <a:gdLst/>
            <a:ahLst/>
            <a:cxnLst/>
            <a:rect l="l" t="t" r="r" b="b"/>
            <a:pathLst>
              <a:path w="6534594" h="10174918">
                <a:moveTo>
                  <a:pt x="0" y="0"/>
                </a:moveTo>
                <a:lnTo>
                  <a:pt x="6534594" y="0"/>
                </a:lnTo>
                <a:lnTo>
                  <a:pt x="6534594" y="10174918"/>
                </a:lnTo>
                <a:lnTo>
                  <a:pt x="0" y="10174918"/>
                </a:lnTo>
                <a:lnTo>
                  <a:pt x="0" y="0"/>
                </a:lnTo>
                <a:close/>
              </a:path>
            </a:pathLst>
          </a:custGeom>
          <a:blipFill>
            <a:blip r:embed="rId2"/>
            <a:stretch>
              <a:fillRect l="-12564" r="-16355"/>
            </a:stretch>
          </a:blipFill>
        </p:spPr>
        <p:txBody>
          <a:bodyPr/>
          <a:lstStyle/>
          <a:p>
            <a:endParaRPr lang="en-US"/>
          </a:p>
        </p:txBody>
      </p:sp>
      <p:sp>
        <p:nvSpPr>
          <p:cNvPr id="6" name="TextBox 6"/>
          <p:cNvSpPr txBox="1"/>
          <p:nvPr/>
        </p:nvSpPr>
        <p:spPr>
          <a:xfrm>
            <a:off x="6947096" y="458271"/>
            <a:ext cx="9816563" cy="1198008"/>
          </a:xfrm>
          <a:prstGeom prst="rect">
            <a:avLst/>
          </a:prstGeom>
        </p:spPr>
        <p:txBody>
          <a:bodyPr lIns="0" tIns="0" rIns="0" bIns="0" rtlCol="0" anchor="t">
            <a:spAutoFit/>
          </a:bodyPr>
          <a:lstStyle/>
          <a:p>
            <a:pPr algn="l">
              <a:lnSpc>
                <a:spcPts val="5644"/>
              </a:lnSpc>
            </a:pPr>
            <a:r>
              <a:rPr lang="en-US" sz="5131" b="1">
                <a:solidFill>
                  <a:srgbClr val="727C2F"/>
                </a:solidFill>
                <a:latin typeface="Source Sans Pro Bold"/>
                <a:ea typeface="Source Sans Pro Bold"/>
                <a:cs typeface="Source Sans Pro Bold"/>
                <a:sym typeface="Source Sans Pro Bold"/>
              </a:rPr>
              <a:t>TARGET MARKET SEGMENTATION</a:t>
            </a:r>
          </a:p>
          <a:p>
            <a:pPr algn="l">
              <a:lnSpc>
                <a:spcPts val="3884"/>
              </a:lnSpc>
            </a:pPr>
            <a:r>
              <a:rPr lang="en-US" sz="3531" b="1" i="1">
                <a:solidFill>
                  <a:srgbClr val="532F17"/>
                </a:solidFill>
                <a:latin typeface="Source Sans Pro Bold Italics"/>
                <a:ea typeface="Source Sans Pro Bold Italics"/>
                <a:cs typeface="Source Sans Pro Bold Italics"/>
                <a:sym typeface="Source Sans Pro Bold Italics"/>
              </a:rPr>
              <a:t>(Target Audience Analysis)</a:t>
            </a:r>
          </a:p>
        </p:txBody>
      </p:sp>
      <p:sp>
        <p:nvSpPr>
          <p:cNvPr id="7" name="TextBox 7"/>
          <p:cNvSpPr txBox="1"/>
          <p:nvPr/>
        </p:nvSpPr>
        <p:spPr>
          <a:xfrm>
            <a:off x="7958641" y="8714687"/>
            <a:ext cx="8243854" cy="355400"/>
          </a:xfrm>
          <a:prstGeom prst="rect">
            <a:avLst/>
          </a:prstGeom>
        </p:spPr>
        <p:txBody>
          <a:bodyPr lIns="0" tIns="0" rIns="0" bIns="0" rtlCol="0" anchor="t">
            <a:spAutoFit/>
          </a:bodyPr>
          <a:lstStyle/>
          <a:p>
            <a:pPr algn="ctr">
              <a:lnSpc>
                <a:spcPts val="2771"/>
              </a:lnSpc>
            </a:pPr>
            <a:r>
              <a:rPr lang="en-US" sz="2309" i="1">
                <a:solidFill>
                  <a:srgbClr val="000000"/>
                </a:solidFill>
                <a:latin typeface="Glacial Indifference Italics"/>
                <a:ea typeface="Glacial Indifference Italics"/>
                <a:cs typeface="Glacial Indifference Italics"/>
                <a:sym typeface="Glacial Indifference Italics"/>
              </a:rPr>
              <a:t>[Magnitude and Relative Importance of each segmentation]</a:t>
            </a:r>
          </a:p>
        </p:txBody>
      </p:sp>
      <p:sp>
        <p:nvSpPr>
          <p:cNvPr id="8" name="Freeform 8"/>
          <p:cNvSpPr/>
          <p:nvPr/>
        </p:nvSpPr>
        <p:spPr>
          <a:xfrm>
            <a:off x="8541304" y="2475125"/>
            <a:ext cx="7043308" cy="5159223"/>
          </a:xfrm>
          <a:custGeom>
            <a:avLst/>
            <a:gdLst/>
            <a:ahLst/>
            <a:cxnLst/>
            <a:rect l="l" t="t" r="r" b="b"/>
            <a:pathLst>
              <a:path w="7043308" h="5159223">
                <a:moveTo>
                  <a:pt x="0" y="0"/>
                </a:moveTo>
                <a:lnTo>
                  <a:pt x="7043308" y="0"/>
                </a:lnTo>
                <a:lnTo>
                  <a:pt x="7043308" y="5159223"/>
                </a:lnTo>
                <a:lnTo>
                  <a:pt x="0" y="515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4079306" y="7835692"/>
            <a:ext cx="2206318" cy="257175"/>
          </a:xfrm>
          <a:prstGeom prst="rect">
            <a:avLst/>
          </a:prstGeom>
        </p:spPr>
        <p:txBody>
          <a:bodyPr lIns="0" tIns="0" rIns="0" bIns="0" rtlCol="0" anchor="t">
            <a:spAutoFit/>
          </a:bodyPr>
          <a:lstStyle/>
          <a:p>
            <a:pPr algn="ctr">
              <a:lnSpc>
                <a:spcPts val="2052"/>
              </a:lnSpc>
            </a:pPr>
            <a:r>
              <a:rPr lang="en-US" sz="1710" i="1">
                <a:solidFill>
                  <a:srgbClr val="000000"/>
                </a:solidFill>
                <a:latin typeface="Glacial Indifference Italics"/>
                <a:ea typeface="Glacial Indifference Italics"/>
                <a:cs typeface="Glacial Indifference Italics"/>
                <a:sym typeface="Glacial Indifference Italics"/>
              </a:rPr>
              <a:t>Phsychographic</a:t>
            </a:r>
          </a:p>
        </p:txBody>
      </p:sp>
      <p:sp>
        <p:nvSpPr>
          <p:cNvPr id="10" name="TextBox 10"/>
          <p:cNvSpPr txBox="1"/>
          <p:nvPr/>
        </p:nvSpPr>
        <p:spPr>
          <a:xfrm>
            <a:off x="12062958" y="7835692"/>
            <a:ext cx="2206318" cy="257175"/>
          </a:xfrm>
          <a:prstGeom prst="rect">
            <a:avLst/>
          </a:prstGeom>
        </p:spPr>
        <p:txBody>
          <a:bodyPr lIns="0" tIns="0" rIns="0" bIns="0" rtlCol="0" anchor="t">
            <a:spAutoFit/>
          </a:bodyPr>
          <a:lstStyle/>
          <a:p>
            <a:pPr algn="ctr">
              <a:lnSpc>
                <a:spcPts val="2052"/>
              </a:lnSpc>
            </a:pPr>
            <a:r>
              <a:rPr lang="en-US" sz="1710" i="1">
                <a:solidFill>
                  <a:srgbClr val="000000"/>
                </a:solidFill>
                <a:latin typeface="Glacial Indifference Italics"/>
                <a:ea typeface="Glacial Indifference Italics"/>
                <a:cs typeface="Glacial Indifference Italics"/>
                <a:sym typeface="Glacial Indifference Italics"/>
              </a:rPr>
              <a:t>Demograhic</a:t>
            </a:r>
          </a:p>
        </p:txBody>
      </p:sp>
      <p:sp>
        <p:nvSpPr>
          <p:cNvPr id="11" name="TextBox 11"/>
          <p:cNvSpPr txBox="1"/>
          <p:nvPr/>
        </p:nvSpPr>
        <p:spPr>
          <a:xfrm>
            <a:off x="9996106" y="7835692"/>
            <a:ext cx="2206318" cy="257175"/>
          </a:xfrm>
          <a:prstGeom prst="rect">
            <a:avLst/>
          </a:prstGeom>
        </p:spPr>
        <p:txBody>
          <a:bodyPr lIns="0" tIns="0" rIns="0" bIns="0" rtlCol="0" anchor="t">
            <a:spAutoFit/>
          </a:bodyPr>
          <a:lstStyle/>
          <a:p>
            <a:pPr algn="ctr">
              <a:lnSpc>
                <a:spcPts val="2052"/>
              </a:lnSpc>
            </a:pPr>
            <a:r>
              <a:rPr lang="en-US" sz="1710" i="1">
                <a:solidFill>
                  <a:srgbClr val="000000"/>
                </a:solidFill>
                <a:latin typeface="Glacial Indifference Italics"/>
                <a:ea typeface="Glacial Indifference Italics"/>
                <a:cs typeface="Glacial Indifference Italics"/>
                <a:sym typeface="Glacial Indifference Italics"/>
              </a:rPr>
              <a:t>Behavioral</a:t>
            </a:r>
          </a:p>
        </p:txBody>
      </p:sp>
      <p:sp>
        <p:nvSpPr>
          <p:cNvPr id="12" name="TextBox 12"/>
          <p:cNvSpPr txBox="1"/>
          <p:nvPr/>
        </p:nvSpPr>
        <p:spPr>
          <a:xfrm>
            <a:off x="7875513" y="7835692"/>
            <a:ext cx="2206318" cy="257175"/>
          </a:xfrm>
          <a:prstGeom prst="rect">
            <a:avLst/>
          </a:prstGeom>
        </p:spPr>
        <p:txBody>
          <a:bodyPr lIns="0" tIns="0" rIns="0" bIns="0" rtlCol="0" anchor="t">
            <a:spAutoFit/>
          </a:bodyPr>
          <a:lstStyle/>
          <a:p>
            <a:pPr algn="ctr">
              <a:lnSpc>
                <a:spcPts val="2052"/>
              </a:lnSpc>
            </a:pPr>
            <a:r>
              <a:rPr lang="en-US" sz="1710" i="1">
                <a:solidFill>
                  <a:srgbClr val="000000"/>
                </a:solidFill>
                <a:latin typeface="Glacial Indifference Italics"/>
                <a:ea typeface="Glacial Indifference Italics"/>
                <a:cs typeface="Glacial Indifference Italics"/>
                <a:sym typeface="Glacial Indifference Italics"/>
              </a:rPr>
              <a:t>Geographic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174918"/>
            <a:ext cx="19208935" cy="112082"/>
            <a:chOff x="0" y="0"/>
            <a:chExt cx="5059143" cy="29520"/>
          </a:xfrm>
        </p:grpSpPr>
        <p:sp>
          <p:nvSpPr>
            <p:cNvPr id="3" name="Freeform 3"/>
            <p:cNvSpPr/>
            <p:nvPr/>
          </p:nvSpPr>
          <p:spPr>
            <a:xfrm>
              <a:off x="0" y="0"/>
              <a:ext cx="5059143" cy="29520"/>
            </a:xfrm>
            <a:custGeom>
              <a:avLst/>
              <a:gdLst/>
              <a:ahLst/>
              <a:cxnLst/>
              <a:rect l="l" t="t" r="r" b="b"/>
              <a:pathLst>
                <a:path w="5059143" h="29520">
                  <a:moveTo>
                    <a:pt x="0" y="0"/>
                  </a:moveTo>
                  <a:lnTo>
                    <a:pt x="5059143" y="0"/>
                  </a:lnTo>
                  <a:lnTo>
                    <a:pt x="5059143" y="29520"/>
                  </a:lnTo>
                  <a:lnTo>
                    <a:pt x="0" y="29520"/>
                  </a:lnTo>
                  <a:close/>
                </a:path>
              </a:pathLst>
            </a:custGeom>
            <a:solidFill>
              <a:srgbClr val="532F17"/>
            </a:solidFill>
          </p:spPr>
          <p:txBody>
            <a:bodyPr/>
            <a:lstStyle/>
            <a:p>
              <a:endParaRPr lang="en-US"/>
            </a:p>
          </p:txBody>
        </p:sp>
        <p:sp>
          <p:nvSpPr>
            <p:cNvPr id="4" name="TextBox 4"/>
            <p:cNvSpPr txBox="1"/>
            <p:nvPr/>
          </p:nvSpPr>
          <p:spPr>
            <a:xfrm>
              <a:off x="0" y="-38100"/>
              <a:ext cx="5059143" cy="6762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480834" y="0"/>
            <a:ext cx="5912409" cy="10174918"/>
          </a:xfrm>
          <a:custGeom>
            <a:avLst/>
            <a:gdLst/>
            <a:ahLst/>
            <a:cxnLst/>
            <a:rect l="l" t="t" r="r" b="b"/>
            <a:pathLst>
              <a:path w="5912409" h="10174918">
                <a:moveTo>
                  <a:pt x="0" y="0"/>
                </a:moveTo>
                <a:lnTo>
                  <a:pt x="5912409" y="0"/>
                </a:lnTo>
                <a:lnTo>
                  <a:pt x="5912409" y="10174918"/>
                </a:lnTo>
                <a:lnTo>
                  <a:pt x="0" y="10174918"/>
                </a:lnTo>
                <a:lnTo>
                  <a:pt x="0" y="0"/>
                </a:lnTo>
                <a:close/>
              </a:path>
            </a:pathLst>
          </a:custGeom>
          <a:blipFill>
            <a:blip r:embed="rId3"/>
            <a:stretch>
              <a:fillRect l="-28987" r="-11915"/>
            </a:stretch>
          </a:blipFill>
        </p:spPr>
        <p:txBody>
          <a:bodyPr/>
          <a:lstStyle/>
          <a:p>
            <a:endParaRPr lang="en-US"/>
          </a:p>
        </p:txBody>
      </p:sp>
      <p:sp>
        <p:nvSpPr>
          <p:cNvPr id="6" name="TextBox 6"/>
          <p:cNvSpPr txBox="1"/>
          <p:nvPr/>
        </p:nvSpPr>
        <p:spPr>
          <a:xfrm>
            <a:off x="840455" y="676728"/>
            <a:ext cx="10181317" cy="1198008"/>
          </a:xfrm>
          <a:prstGeom prst="rect">
            <a:avLst/>
          </a:prstGeom>
        </p:spPr>
        <p:txBody>
          <a:bodyPr lIns="0" tIns="0" rIns="0" bIns="0" rtlCol="0" anchor="t">
            <a:spAutoFit/>
          </a:bodyPr>
          <a:lstStyle/>
          <a:p>
            <a:pPr algn="l">
              <a:lnSpc>
                <a:spcPts val="5644"/>
              </a:lnSpc>
            </a:pPr>
            <a:r>
              <a:rPr lang="en-US" sz="5131" b="1">
                <a:solidFill>
                  <a:srgbClr val="727C2F"/>
                </a:solidFill>
                <a:latin typeface="Source Sans Pro Bold"/>
                <a:ea typeface="Source Sans Pro Bold"/>
                <a:cs typeface="Source Sans Pro Bold"/>
                <a:sym typeface="Source Sans Pro Bold"/>
              </a:rPr>
              <a:t>CONCEPTS AND HYPOTHESIS</a:t>
            </a:r>
          </a:p>
          <a:p>
            <a:pPr algn="l">
              <a:lnSpc>
                <a:spcPts val="3884"/>
              </a:lnSpc>
            </a:pPr>
            <a:r>
              <a:rPr lang="en-US" sz="3531" b="1" i="1">
                <a:solidFill>
                  <a:srgbClr val="532F17"/>
                </a:solidFill>
                <a:latin typeface="Source Sans Pro Bold Italics"/>
                <a:ea typeface="Source Sans Pro Bold Italics"/>
                <a:cs typeface="Source Sans Pro Bold Italics"/>
                <a:sym typeface="Source Sans Pro Bold Italics"/>
              </a:rPr>
              <a:t>(Applying Consumer Behavior Frameworks)</a:t>
            </a:r>
          </a:p>
        </p:txBody>
      </p:sp>
      <p:grpSp>
        <p:nvGrpSpPr>
          <p:cNvPr id="7" name="Group 7"/>
          <p:cNvGrpSpPr/>
          <p:nvPr/>
        </p:nvGrpSpPr>
        <p:grpSpPr>
          <a:xfrm>
            <a:off x="567851" y="2383641"/>
            <a:ext cx="5559334" cy="6325185"/>
            <a:chOff x="0" y="0"/>
            <a:chExt cx="7412446" cy="8433580"/>
          </a:xfrm>
        </p:grpSpPr>
        <p:sp>
          <p:nvSpPr>
            <p:cNvPr id="8" name="Freeform 8"/>
            <p:cNvSpPr/>
            <p:nvPr/>
          </p:nvSpPr>
          <p:spPr>
            <a:xfrm rot="5400000">
              <a:off x="-457138" y="563996"/>
              <a:ext cx="8433580" cy="7305589"/>
            </a:xfrm>
            <a:custGeom>
              <a:avLst/>
              <a:gdLst/>
              <a:ahLst/>
              <a:cxnLst/>
              <a:rect l="l" t="t" r="r" b="b"/>
              <a:pathLst>
                <a:path w="8433580" h="7305589">
                  <a:moveTo>
                    <a:pt x="0" y="0"/>
                  </a:moveTo>
                  <a:lnTo>
                    <a:pt x="8433580" y="0"/>
                  </a:lnTo>
                  <a:lnTo>
                    <a:pt x="8433580" y="7305588"/>
                  </a:lnTo>
                  <a:lnTo>
                    <a:pt x="0" y="730558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9" name="Group 9"/>
            <p:cNvGrpSpPr/>
            <p:nvPr/>
          </p:nvGrpSpPr>
          <p:grpSpPr>
            <a:xfrm>
              <a:off x="3188654" y="1020521"/>
              <a:ext cx="1093569" cy="109356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14880" y="1213240"/>
              <a:ext cx="689544" cy="708132"/>
            </a:xfrm>
            <a:custGeom>
              <a:avLst/>
              <a:gdLst/>
              <a:ahLst/>
              <a:cxnLst/>
              <a:rect l="l" t="t" r="r" b="b"/>
              <a:pathLst>
                <a:path w="689544" h="708132">
                  <a:moveTo>
                    <a:pt x="0" y="0"/>
                  </a:moveTo>
                  <a:lnTo>
                    <a:pt x="689543" y="0"/>
                  </a:lnTo>
                  <a:lnTo>
                    <a:pt x="689543" y="708132"/>
                  </a:lnTo>
                  <a:lnTo>
                    <a:pt x="0" y="7081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0" y="3288319"/>
              <a:ext cx="7034672" cy="2514183"/>
            </a:xfrm>
            <a:prstGeom prst="rect">
              <a:avLst/>
            </a:prstGeom>
          </p:spPr>
          <p:txBody>
            <a:bodyPr lIns="0" tIns="0" rIns="0" bIns="0" rtlCol="0" anchor="t">
              <a:spAutoFit/>
            </a:bodyPr>
            <a:lstStyle/>
            <a:p>
              <a:pPr marL="468190" lvl="1" indent="-234095" algn="just">
                <a:lnSpc>
                  <a:spcPts val="3035"/>
                </a:lnSpc>
                <a:buFont typeface="Arial"/>
                <a:buChar char="•"/>
              </a:pPr>
              <a:r>
                <a:rPr lang="en-US" sz="2168">
                  <a:solidFill>
                    <a:srgbClr val="FFFFFF"/>
                  </a:solidFill>
                  <a:latin typeface="Glacial Indifference"/>
                  <a:ea typeface="Glacial Indifference"/>
                  <a:cs typeface="Glacial Indifference"/>
                  <a:sym typeface="Glacial Indifference"/>
                </a:rPr>
                <a:t>Based on Elaboration Likelihood Model (ELM) – Central Path: </a:t>
              </a:r>
              <a:r>
                <a:rPr lang="en-US" sz="2168" i="1">
                  <a:solidFill>
                    <a:srgbClr val="FFFFFF"/>
                  </a:solidFill>
                  <a:latin typeface="Glacial Indifference Italics"/>
                  <a:ea typeface="Glacial Indifference Italics"/>
                  <a:cs typeface="Glacial Indifference Italics"/>
                  <a:sym typeface="Glacial Indifference Italics"/>
                </a:rPr>
                <a:t>Appeals through logic, product info</a:t>
              </a:r>
            </a:p>
            <a:p>
              <a:pPr marL="468190" lvl="1" indent="-234095" algn="just">
                <a:lnSpc>
                  <a:spcPts val="3035"/>
                </a:lnSpc>
                <a:buFont typeface="Arial"/>
                <a:buChar char="•"/>
              </a:pPr>
              <a:r>
                <a:rPr lang="en-US" sz="2168">
                  <a:solidFill>
                    <a:srgbClr val="FFFFFF"/>
                  </a:solidFill>
                  <a:latin typeface="Glacial Indifference"/>
                  <a:ea typeface="Glacial Indifference"/>
                  <a:cs typeface="Glacial Indifference"/>
                  <a:sym typeface="Glacial Indifference"/>
                </a:rPr>
                <a:t>Reinforces Self-Image Congruence: </a:t>
              </a:r>
              <a:r>
                <a:rPr lang="en-US" sz="2168" i="1">
                  <a:solidFill>
                    <a:srgbClr val="FFFFFF"/>
                  </a:solidFill>
                  <a:latin typeface="Glacial Indifference Italics"/>
                  <a:ea typeface="Glacial Indifference Italics"/>
                  <a:cs typeface="Glacial Indifference Italics"/>
                  <a:sym typeface="Glacial Indifference Italics"/>
                </a:rPr>
                <a:t>Aligns with consumers’ self-expression</a:t>
              </a:r>
            </a:p>
          </p:txBody>
        </p:sp>
        <p:sp>
          <p:nvSpPr>
            <p:cNvPr id="14" name="TextBox 14"/>
            <p:cNvSpPr txBox="1"/>
            <p:nvPr/>
          </p:nvSpPr>
          <p:spPr>
            <a:xfrm>
              <a:off x="1824263" y="2281860"/>
              <a:ext cx="4204721" cy="473920"/>
            </a:xfrm>
            <a:prstGeom prst="rect">
              <a:avLst/>
            </a:prstGeom>
          </p:spPr>
          <p:txBody>
            <a:bodyPr lIns="0" tIns="0" rIns="0" bIns="0" rtlCol="0" anchor="t">
              <a:spAutoFit/>
            </a:bodyPr>
            <a:lstStyle/>
            <a:p>
              <a:pPr algn="ctr">
                <a:lnSpc>
                  <a:spcPts val="2825"/>
                </a:lnSpc>
              </a:pPr>
              <a:r>
                <a:rPr lang="en-US" sz="2374" b="1">
                  <a:solidFill>
                    <a:srgbClr val="FFFFFF"/>
                  </a:solidFill>
                  <a:latin typeface="Source Sans Pro Bold"/>
                  <a:ea typeface="Source Sans Pro Bold"/>
                  <a:cs typeface="Source Sans Pro Bold"/>
                  <a:sym typeface="Source Sans Pro Bold"/>
                </a:rPr>
                <a:t>AD #1: </a:t>
              </a:r>
              <a:r>
                <a:rPr lang="en-US" sz="2374" b="1" i="1">
                  <a:solidFill>
                    <a:srgbClr val="FFFFFF"/>
                  </a:solidFill>
                  <a:latin typeface="Source Sans Pro Bold Italics"/>
                  <a:ea typeface="Source Sans Pro Bold Italics"/>
                  <a:cs typeface="Source Sans Pro Bold Italics"/>
                  <a:sym typeface="Source Sans Pro Bold Italics"/>
                </a:rPr>
                <a:t>CENTRAL ROUTE</a:t>
              </a:r>
            </a:p>
          </p:txBody>
        </p:sp>
      </p:grpSp>
      <p:grpSp>
        <p:nvGrpSpPr>
          <p:cNvPr id="15" name="Group 15"/>
          <p:cNvGrpSpPr/>
          <p:nvPr/>
        </p:nvGrpSpPr>
        <p:grpSpPr>
          <a:xfrm>
            <a:off x="6404404" y="2383641"/>
            <a:ext cx="5479192" cy="6325185"/>
            <a:chOff x="0" y="0"/>
            <a:chExt cx="7305589" cy="8433580"/>
          </a:xfrm>
        </p:grpSpPr>
        <p:sp>
          <p:nvSpPr>
            <p:cNvPr id="16" name="Freeform 16"/>
            <p:cNvSpPr/>
            <p:nvPr/>
          </p:nvSpPr>
          <p:spPr>
            <a:xfrm rot="5400000">
              <a:off x="-563996" y="563996"/>
              <a:ext cx="8433580" cy="7305589"/>
            </a:xfrm>
            <a:custGeom>
              <a:avLst/>
              <a:gdLst/>
              <a:ahLst/>
              <a:cxnLst/>
              <a:rect l="l" t="t" r="r" b="b"/>
              <a:pathLst>
                <a:path w="8433580" h="7305589">
                  <a:moveTo>
                    <a:pt x="0" y="0"/>
                  </a:moveTo>
                  <a:lnTo>
                    <a:pt x="8433580" y="0"/>
                  </a:lnTo>
                  <a:lnTo>
                    <a:pt x="8433580" y="7305588"/>
                  </a:lnTo>
                  <a:lnTo>
                    <a:pt x="0" y="730558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US"/>
            </a:p>
          </p:txBody>
        </p:sp>
        <p:grpSp>
          <p:nvGrpSpPr>
            <p:cNvPr id="17" name="Group 17"/>
            <p:cNvGrpSpPr/>
            <p:nvPr/>
          </p:nvGrpSpPr>
          <p:grpSpPr>
            <a:xfrm>
              <a:off x="3084392" y="1020521"/>
              <a:ext cx="1093569" cy="109356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3344599" y="1221335"/>
              <a:ext cx="573156" cy="700037"/>
            </a:xfrm>
            <a:custGeom>
              <a:avLst/>
              <a:gdLst/>
              <a:ahLst/>
              <a:cxnLst/>
              <a:rect l="l" t="t" r="r" b="b"/>
              <a:pathLst>
                <a:path w="573156" h="700037">
                  <a:moveTo>
                    <a:pt x="0" y="0"/>
                  </a:moveTo>
                  <a:lnTo>
                    <a:pt x="573155" y="0"/>
                  </a:lnTo>
                  <a:lnTo>
                    <a:pt x="573155" y="700037"/>
                  </a:lnTo>
                  <a:lnTo>
                    <a:pt x="0" y="7000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1" name="TextBox 21"/>
            <p:cNvSpPr txBox="1"/>
            <p:nvPr/>
          </p:nvSpPr>
          <p:spPr>
            <a:xfrm>
              <a:off x="913417" y="2281869"/>
              <a:ext cx="5136852" cy="473911"/>
            </a:xfrm>
            <a:prstGeom prst="rect">
              <a:avLst/>
            </a:prstGeom>
          </p:spPr>
          <p:txBody>
            <a:bodyPr lIns="0" tIns="0" rIns="0" bIns="0" rtlCol="0" anchor="t">
              <a:spAutoFit/>
            </a:bodyPr>
            <a:lstStyle/>
            <a:p>
              <a:pPr algn="ctr">
                <a:lnSpc>
                  <a:spcPts val="2818"/>
                </a:lnSpc>
              </a:pPr>
              <a:r>
                <a:rPr lang="en-US" sz="2368" b="1">
                  <a:solidFill>
                    <a:srgbClr val="FFFFFF"/>
                  </a:solidFill>
                  <a:latin typeface="Source Sans Pro Bold"/>
                  <a:ea typeface="Source Sans Pro Bold"/>
                  <a:cs typeface="Source Sans Pro Bold"/>
                  <a:sym typeface="Source Sans Pro Bold"/>
                </a:rPr>
                <a:t>AD #2: </a:t>
              </a:r>
              <a:r>
                <a:rPr lang="en-US" sz="2368" b="1" i="1">
                  <a:solidFill>
                    <a:srgbClr val="FFFFFF"/>
                  </a:solidFill>
                  <a:latin typeface="Source Sans Pro Bold Italics"/>
                  <a:ea typeface="Source Sans Pro Bold Italics"/>
                  <a:cs typeface="Source Sans Pro Bold Italics"/>
                  <a:sym typeface="Source Sans Pro Bold Italics"/>
                </a:rPr>
                <a:t>PERIPHERAL ROUTE</a:t>
              </a:r>
            </a:p>
          </p:txBody>
        </p:sp>
        <p:sp>
          <p:nvSpPr>
            <p:cNvPr id="22" name="TextBox 22"/>
            <p:cNvSpPr txBox="1"/>
            <p:nvPr/>
          </p:nvSpPr>
          <p:spPr>
            <a:xfrm>
              <a:off x="366633" y="3501887"/>
              <a:ext cx="6507778" cy="2514183"/>
            </a:xfrm>
            <a:prstGeom prst="rect">
              <a:avLst/>
            </a:prstGeom>
          </p:spPr>
          <p:txBody>
            <a:bodyPr lIns="0" tIns="0" rIns="0" bIns="0" rtlCol="0" anchor="t">
              <a:spAutoFit/>
            </a:bodyPr>
            <a:lstStyle/>
            <a:p>
              <a:pPr marL="468190" lvl="1" indent="-234095" algn="just">
                <a:lnSpc>
                  <a:spcPts val="3035"/>
                </a:lnSpc>
                <a:spcBef>
                  <a:spcPct val="0"/>
                </a:spcBef>
                <a:buFont typeface="Arial"/>
                <a:buChar char="•"/>
              </a:pPr>
              <a:r>
                <a:rPr lang="en-US" sz="2168" u="none" strike="noStrike">
                  <a:solidFill>
                    <a:srgbClr val="FFFFFF"/>
                  </a:solidFill>
                  <a:latin typeface="Glacial Indifference"/>
                  <a:ea typeface="Glacial Indifference"/>
                  <a:cs typeface="Glacial Indifference"/>
                  <a:sym typeface="Glacial Indifference"/>
                </a:rPr>
                <a:t>Leverages ELM – Peripheral Path: </a:t>
              </a:r>
              <a:r>
                <a:rPr lang="en-US" sz="2168" i="1" u="none" strike="noStrike">
                  <a:solidFill>
                    <a:srgbClr val="FFFFFF"/>
                  </a:solidFill>
                  <a:latin typeface="Glacial Indifference Italics"/>
                  <a:ea typeface="Glacial Indifference Italics"/>
                  <a:cs typeface="Glacial Indifference Italics"/>
                  <a:sym typeface="Glacial Indifference Italics"/>
                </a:rPr>
                <a:t>Emotional, affective appeal </a:t>
              </a:r>
            </a:p>
            <a:p>
              <a:pPr marL="468190" lvl="1" indent="-234095" algn="just">
                <a:lnSpc>
                  <a:spcPts val="3035"/>
                </a:lnSpc>
                <a:spcBef>
                  <a:spcPct val="0"/>
                </a:spcBef>
                <a:buFont typeface="Arial"/>
                <a:buChar char="•"/>
              </a:pPr>
              <a:r>
                <a:rPr lang="en-US" sz="2168" u="none" strike="noStrike">
                  <a:solidFill>
                    <a:srgbClr val="FFFFFF"/>
                  </a:solidFill>
                  <a:latin typeface="Glacial Indifference"/>
                  <a:ea typeface="Glacial Indifference"/>
                  <a:cs typeface="Glacial Indifference"/>
                  <a:sym typeface="Glacial Indifference"/>
                </a:rPr>
                <a:t>Uses Reference Group Influence: </a:t>
              </a:r>
              <a:r>
                <a:rPr lang="en-US" sz="2168" i="1" u="none" strike="noStrike">
                  <a:solidFill>
                    <a:srgbClr val="FFFFFF"/>
                  </a:solidFill>
                  <a:latin typeface="Glacial Indifference Italics"/>
                  <a:ea typeface="Glacial Indifference Italics"/>
                  <a:cs typeface="Glacial Indifference Italics"/>
                  <a:sym typeface="Glacial Indifference Italics"/>
                </a:rPr>
                <a:t>Friends enjoying Latea = social proof</a:t>
              </a:r>
            </a:p>
            <a:p>
              <a:pPr algn="just">
                <a:lnSpc>
                  <a:spcPts val="3035"/>
                </a:lnSpc>
                <a:spcBef>
                  <a:spcPct val="0"/>
                </a:spcBef>
              </a:pPr>
              <a:endParaRPr lang="en-US" sz="2168" i="1" u="none" strike="noStrike">
                <a:solidFill>
                  <a:srgbClr val="FFFFFF"/>
                </a:solidFill>
                <a:latin typeface="Glacial Indifference Italics"/>
                <a:ea typeface="Glacial Indifference Italics"/>
                <a:cs typeface="Glacial Indifference Italics"/>
                <a:sym typeface="Glacial Indifference Italics"/>
              </a:endParaRPr>
            </a:p>
          </p:txBody>
        </p:sp>
      </p:grpSp>
      <p:sp>
        <p:nvSpPr>
          <p:cNvPr id="23" name="TextBox 23"/>
          <p:cNvSpPr txBox="1"/>
          <p:nvPr/>
        </p:nvSpPr>
        <p:spPr>
          <a:xfrm>
            <a:off x="1232599" y="9039149"/>
            <a:ext cx="9789173" cy="1135769"/>
          </a:xfrm>
          <a:prstGeom prst="rect">
            <a:avLst/>
          </a:prstGeom>
        </p:spPr>
        <p:txBody>
          <a:bodyPr lIns="0" tIns="0" rIns="0" bIns="0" rtlCol="0" anchor="t">
            <a:spAutoFit/>
          </a:bodyPr>
          <a:lstStyle/>
          <a:p>
            <a:pPr algn="ctr">
              <a:lnSpc>
                <a:spcPts val="3023"/>
              </a:lnSpc>
              <a:spcBef>
                <a:spcPct val="0"/>
              </a:spcBef>
            </a:pPr>
            <a:r>
              <a:rPr lang="en-US" sz="2159" b="1">
                <a:solidFill>
                  <a:srgbClr val="000000"/>
                </a:solidFill>
                <a:latin typeface="Glacial Indifference Bold"/>
                <a:ea typeface="Glacial Indifference Bold"/>
                <a:cs typeface="Glacial Indifference Bold"/>
                <a:sym typeface="Glacial Indifference Bold"/>
              </a:rPr>
              <a:t>Hypothesis:</a:t>
            </a:r>
            <a:r>
              <a:rPr lang="en-US" sz="2159">
                <a:solidFill>
                  <a:srgbClr val="000000"/>
                </a:solidFill>
                <a:latin typeface="Glacial Indifference"/>
                <a:ea typeface="Glacial Indifference"/>
                <a:cs typeface="Glacial Indifference"/>
                <a:sym typeface="Glacial Indifference"/>
              </a:rPr>
              <a:t> </a:t>
            </a:r>
            <a:r>
              <a:rPr lang="en-US" sz="2159" i="1">
                <a:solidFill>
                  <a:srgbClr val="000000"/>
                </a:solidFill>
                <a:latin typeface="Glacial Indifference Italics"/>
                <a:ea typeface="Glacial Indifference Italics"/>
                <a:cs typeface="Glacial Indifference Italics"/>
                <a:sym typeface="Glacial Indifference Italics"/>
              </a:rPr>
              <a:t>Ad 2 will outperform Ad 1 in social media engagement due to its emotional and social resonance</a:t>
            </a:r>
          </a:p>
          <a:p>
            <a:pPr algn="ctr">
              <a:lnSpc>
                <a:spcPts val="3023"/>
              </a:lnSpc>
              <a:spcBef>
                <a:spcPct val="0"/>
              </a:spcBef>
            </a:pPr>
            <a:endParaRPr lang="en-US" sz="2159" i="1">
              <a:solidFill>
                <a:srgbClr val="000000"/>
              </a:solidFill>
              <a:latin typeface="Glacial Indifference Italics"/>
              <a:ea typeface="Glacial Indifference Italics"/>
              <a:cs typeface="Glacial Indifference Italics"/>
              <a:sym typeface="Glacial Indifference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5360" y="2029330"/>
            <a:ext cx="5496822" cy="8257670"/>
          </a:xfrm>
          <a:custGeom>
            <a:avLst/>
            <a:gdLst/>
            <a:ahLst/>
            <a:cxnLst/>
            <a:rect l="l" t="t" r="r" b="b"/>
            <a:pathLst>
              <a:path w="5496822" h="8257670">
                <a:moveTo>
                  <a:pt x="0" y="0"/>
                </a:moveTo>
                <a:lnTo>
                  <a:pt x="5496822" y="0"/>
                </a:lnTo>
                <a:lnTo>
                  <a:pt x="5496822" y="8257670"/>
                </a:lnTo>
                <a:lnTo>
                  <a:pt x="0" y="8257670"/>
                </a:lnTo>
                <a:lnTo>
                  <a:pt x="0" y="0"/>
                </a:lnTo>
                <a:close/>
              </a:path>
            </a:pathLst>
          </a:custGeom>
          <a:blipFill>
            <a:blip r:embed="rId3"/>
            <a:stretch>
              <a:fillRect/>
            </a:stretch>
          </a:blipFill>
        </p:spPr>
        <p:txBody>
          <a:bodyPr/>
          <a:lstStyle/>
          <a:p>
            <a:endParaRPr lang="en-US"/>
          </a:p>
        </p:txBody>
      </p:sp>
      <p:sp>
        <p:nvSpPr>
          <p:cNvPr id="3" name="Freeform 3"/>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ADVERTISEMENT #1</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(Central  Route Persuasion)</a:t>
            </a:r>
          </a:p>
        </p:txBody>
      </p:sp>
      <p:grpSp>
        <p:nvGrpSpPr>
          <p:cNvPr id="5" name="Group 5"/>
          <p:cNvGrpSpPr/>
          <p:nvPr/>
        </p:nvGrpSpPr>
        <p:grpSpPr>
          <a:xfrm>
            <a:off x="6522575" y="2380120"/>
            <a:ext cx="10895450" cy="6878180"/>
            <a:chOff x="0" y="0"/>
            <a:chExt cx="14527267" cy="9170907"/>
          </a:xfrm>
        </p:grpSpPr>
        <p:sp>
          <p:nvSpPr>
            <p:cNvPr id="6" name="Freeform 6"/>
            <p:cNvSpPr/>
            <p:nvPr/>
          </p:nvSpPr>
          <p:spPr>
            <a:xfrm rot="-10800000">
              <a:off x="673764" y="3044397"/>
              <a:ext cx="2996766" cy="1498383"/>
            </a:xfrm>
            <a:custGeom>
              <a:avLst/>
              <a:gdLst/>
              <a:ahLst/>
              <a:cxnLst/>
              <a:rect l="l" t="t" r="r" b="b"/>
              <a:pathLst>
                <a:path w="2996766" h="1498383">
                  <a:moveTo>
                    <a:pt x="0" y="0"/>
                  </a:moveTo>
                  <a:lnTo>
                    <a:pt x="2996765" y="0"/>
                  </a:lnTo>
                  <a:lnTo>
                    <a:pt x="2996765" y="1498383"/>
                  </a:lnTo>
                  <a:lnTo>
                    <a:pt x="0" y="14983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rot="-5400000">
              <a:off x="1099874" y="3470508"/>
              <a:ext cx="2144545" cy="214454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sp>
          <p:nvSpPr>
            <p:cNvPr id="9" name="Freeform 9"/>
            <p:cNvSpPr/>
            <p:nvPr/>
          </p:nvSpPr>
          <p:spPr>
            <a:xfrm>
              <a:off x="3244419" y="4542780"/>
              <a:ext cx="2996766" cy="1498383"/>
            </a:xfrm>
            <a:custGeom>
              <a:avLst/>
              <a:gdLst/>
              <a:ahLst/>
              <a:cxnLst/>
              <a:rect l="l" t="t" r="r" b="b"/>
              <a:pathLst>
                <a:path w="2996766" h="1498383">
                  <a:moveTo>
                    <a:pt x="0" y="0"/>
                  </a:moveTo>
                  <a:lnTo>
                    <a:pt x="2996765" y="0"/>
                  </a:lnTo>
                  <a:lnTo>
                    <a:pt x="2996765" y="1498383"/>
                  </a:lnTo>
                  <a:lnTo>
                    <a:pt x="0" y="14983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0800000">
              <a:off x="5815074" y="3044397"/>
              <a:ext cx="2996766" cy="1498383"/>
            </a:xfrm>
            <a:custGeom>
              <a:avLst/>
              <a:gdLst/>
              <a:ahLst/>
              <a:cxnLst/>
              <a:rect l="l" t="t" r="r" b="b"/>
              <a:pathLst>
                <a:path w="2996766" h="1498383">
                  <a:moveTo>
                    <a:pt x="0" y="0"/>
                  </a:moveTo>
                  <a:lnTo>
                    <a:pt x="2996766" y="0"/>
                  </a:lnTo>
                  <a:lnTo>
                    <a:pt x="2996766" y="1498383"/>
                  </a:lnTo>
                  <a:lnTo>
                    <a:pt x="0" y="14983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8385729" y="4390143"/>
              <a:ext cx="2996766" cy="1498383"/>
            </a:xfrm>
            <a:custGeom>
              <a:avLst/>
              <a:gdLst/>
              <a:ahLst/>
              <a:cxnLst/>
              <a:rect l="l" t="t" r="r" b="b"/>
              <a:pathLst>
                <a:path w="2996766" h="1498383">
                  <a:moveTo>
                    <a:pt x="0" y="0"/>
                  </a:moveTo>
                  <a:lnTo>
                    <a:pt x="2996766" y="0"/>
                  </a:lnTo>
                  <a:lnTo>
                    <a:pt x="2996766" y="1498383"/>
                  </a:lnTo>
                  <a:lnTo>
                    <a:pt x="0" y="14983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rot="-5400000">
              <a:off x="3670529" y="3470508"/>
              <a:ext cx="2144545" cy="214454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F0F2"/>
              </a:solidFill>
            </p:spPr>
            <p:txBody>
              <a:bodyPr/>
              <a:lstStyle/>
              <a:p>
                <a:endParaRPr lang="en-US"/>
              </a:p>
            </p:txBody>
          </p:sp>
        </p:grpSp>
        <p:grpSp>
          <p:nvGrpSpPr>
            <p:cNvPr id="14" name="Group 14"/>
            <p:cNvGrpSpPr/>
            <p:nvPr/>
          </p:nvGrpSpPr>
          <p:grpSpPr>
            <a:xfrm rot="-5400000">
              <a:off x="6241184" y="3470508"/>
              <a:ext cx="2144545" cy="214454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grpSp>
          <p:nvGrpSpPr>
            <p:cNvPr id="16" name="Group 16"/>
            <p:cNvGrpSpPr/>
            <p:nvPr/>
          </p:nvGrpSpPr>
          <p:grpSpPr>
            <a:xfrm rot="-5400000">
              <a:off x="8811840" y="3317871"/>
              <a:ext cx="2144545" cy="2144545"/>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F0F2"/>
              </a:solidFill>
            </p:spPr>
            <p:txBody>
              <a:bodyPr/>
              <a:lstStyle/>
              <a:p>
                <a:endParaRPr lang="en-US"/>
              </a:p>
            </p:txBody>
          </p:sp>
        </p:grpSp>
        <p:sp>
          <p:nvSpPr>
            <p:cNvPr id="18" name="Freeform 18"/>
            <p:cNvSpPr/>
            <p:nvPr/>
          </p:nvSpPr>
          <p:spPr>
            <a:xfrm rot="-10800000">
              <a:off x="10956384" y="3044397"/>
              <a:ext cx="2996766" cy="1498383"/>
            </a:xfrm>
            <a:custGeom>
              <a:avLst/>
              <a:gdLst/>
              <a:ahLst/>
              <a:cxnLst/>
              <a:rect l="l" t="t" r="r" b="b"/>
              <a:pathLst>
                <a:path w="2996766" h="1498383">
                  <a:moveTo>
                    <a:pt x="0" y="0"/>
                  </a:moveTo>
                  <a:lnTo>
                    <a:pt x="2996766" y="0"/>
                  </a:lnTo>
                  <a:lnTo>
                    <a:pt x="2996766" y="1498383"/>
                  </a:lnTo>
                  <a:lnTo>
                    <a:pt x="0" y="14983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9" name="Group 19"/>
            <p:cNvGrpSpPr/>
            <p:nvPr/>
          </p:nvGrpSpPr>
          <p:grpSpPr>
            <a:xfrm rot="-5400000">
              <a:off x="11382495" y="3470508"/>
              <a:ext cx="2144545" cy="214454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sp>
          <p:nvSpPr>
            <p:cNvPr id="21" name="AutoShape 21"/>
            <p:cNvSpPr/>
            <p:nvPr/>
          </p:nvSpPr>
          <p:spPr>
            <a:xfrm>
              <a:off x="2172147" y="5888526"/>
              <a:ext cx="0" cy="848350"/>
            </a:xfrm>
            <a:prstGeom prst="line">
              <a:avLst/>
            </a:prstGeom>
            <a:ln w="28308" cap="flat">
              <a:solidFill>
                <a:srgbClr val="C4CBD6"/>
              </a:solidFill>
              <a:prstDash val="solid"/>
              <a:headEnd type="oval" w="lg" len="lg"/>
              <a:tailEnd type="oval" w="lg" len="lg"/>
            </a:ln>
          </p:spPr>
          <p:txBody>
            <a:bodyPr/>
            <a:lstStyle/>
            <a:p>
              <a:endParaRPr lang="en-US"/>
            </a:p>
          </p:txBody>
        </p:sp>
        <p:sp>
          <p:nvSpPr>
            <p:cNvPr id="22" name="AutoShape 22"/>
            <p:cNvSpPr/>
            <p:nvPr/>
          </p:nvSpPr>
          <p:spPr>
            <a:xfrm>
              <a:off x="7299303" y="5888526"/>
              <a:ext cx="0" cy="848350"/>
            </a:xfrm>
            <a:prstGeom prst="line">
              <a:avLst/>
            </a:prstGeom>
            <a:ln w="28308" cap="flat">
              <a:solidFill>
                <a:srgbClr val="C4CBD6"/>
              </a:solidFill>
              <a:prstDash val="solid"/>
              <a:headEnd type="oval" w="lg" len="lg"/>
              <a:tailEnd type="oval" w="lg" len="lg"/>
            </a:ln>
          </p:spPr>
          <p:txBody>
            <a:bodyPr/>
            <a:lstStyle/>
            <a:p>
              <a:endParaRPr lang="en-US"/>
            </a:p>
          </p:txBody>
        </p:sp>
        <p:sp>
          <p:nvSpPr>
            <p:cNvPr id="23" name="AutoShape 23"/>
            <p:cNvSpPr/>
            <p:nvPr/>
          </p:nvSpPr>
          <p:spPr>
            <a:xfrm>
              <a:off x="12454767" y="5888526"/>
              <a:ext cx="0" cy="848350"/>
            </a:xfrm>
            <a:prstGeom prst="line">
              <a:avLst/>
            </a:prstGeom>
            <a:ln w="28308" cap="flat">
              <a:solidFill>
                <a:srgbClr val="C4CBD6"/>
              </a:solidFill>
              <a:prstDash val="solid"/>
              <a:headEnd type="oval" w="lg" len="lg"/>
              <a:tailEnd type="oval" w="lg" len="lg"/>
            </a:ln>
          </p:spPr>
          <p:txBody>
            <a:bodyPr/>
            <a:lstStyle/>
            <a:p>
              <a:endParaRPr lang="en-US"/>
            </a:p>
          </p:txBody>
        </p:sp>
        <p:sp>
          <p:nvSpPr>
            <p:cNvPr id="24" name="AutoShape 24"/>
            <p:cNvSpPr/>
            <p:nvPr/>
          </p:nvSpPr>
          <p:spPr>
            <a:xfrm>
              <a:off x="4659804" y="2317508"/>
              <a:ext cx="0" cy="848350"/>
            </a:xfrm>
            <a:prstGeom prst="line">
              <a:avLst/>
            </a:prstGeom>
            <a:ln w="28308" cap="flat">
              <a:solidFill>
                <a:srgbClr val="C4CBD6"/>
              </a:solidFill>
              <a:prstDash val="solid"/>
              <a:headEnd type="oval" w="lg" len="lg"/>
              <a:tailEnd type="oval" w="lg" len="lg"/>
            </a:ln>
          </p:spPr>
          <p:txBody>
            <a:bodyPr/>
            <a:lstStyle/>
            <a:p>
              <a:endParaRPr lang="en-US"/>
            </a:p>
          </p:txBody>
        </p:sp>
        <p:sp>
          <p:nvSpPr>
            <p:cNvPr id="25" name="AutoShape 25"/>
            <p:cNvSpPr/>
            <p:nvPr/>
          </p:nvSpPr>
          <p:spPr>
            <a:xfrm>
              <a:off x="9875531" y="2196047"/>
              <a:ext cx="0" cy="848350"/>
            </a:xfrm>
            <a:prstGeom prst="line">
              <a:avLst/>
            </a:prstGeom>
            <a:ln w="28308" cap="flat">
              <a:solidFill>
                <a:srgbClr val="C4CBD6"/>
              </a:solidFill>
              <a:prstDash val="solid"/>
              <a:headEnd type="oval" w="lg" len="lg"/>
              <a:tailEnd type="oval" w="lg" len="lg"/>
            </a:ln>
          </p:spPr>
          <p:txBody>
            <a:bodyPr/>
            <a:lstStyle/>
            <a:p>
              <a:endParaRPr lang="en-US"/>
            </a:p>
          </p:txBody>
        </p:sp>
        <p:sp>
          <p:nvSpPr>
            <p:cNvPr id="26" name="Freeform 26"/>
            <p:cNvSpPr/>
            <p:nvPr/>
          </p:nvSpPr>
          <p:spPr>
            <a:xfrm>
              <a:off x="1697607" y="4028033"/>
              <a:ext cx="949079" cy="949079"/>
            </a:xfrm>
            <a:custGeom>
              <a:avLst/>
              <a:gdLst/>
              <a:ahLst/>
              <a:cxnLst/>
              <a:rect l="l" t="t" r="r" b="b"/>
              <a:pathLst>
                <a:path w="949079" h="949079">
                  <a:moveTo>
                    <a:pt x="0" y="0"/>
                  </a:moveTo>
                  <a:lnTo>
                    <a:pt x="949079" y="0"/>
                  </a:lnTo>
                  <a:lnTo>
                    <a:pt x="949079" y="949079"/>
                  </a:lnTo>
                  <a:lnTo>
                    <a:pt x="0" y="9490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4117535" y="3991922"/>
              <a:ext cx="1112845" cy="1101716"/>
            </a:xfrm>
            <a:custGeom>
              <a:avLst/>
              <a:gdLst/>
              <a:ahLst/>
              <a:cxnLst/>
              <a:rect l="l" t="t" r="r" b="b"/>
              <a:pathLst>
                <a:path w="1112845" h="1101716">
                  <a:moveTo>
                    <a:pt x="0" y="0"/>
                  </a:moveTo>
                  <a:lnTo>
                    <a:pt x="1112845" y="0"/>
                  </a:lnTo>
                  <a:lnTo>
                    <a:pt x="1112845" y="1101716"/>
                  </a:lnTo>
                  <a:lnTo>
                    <a:pt x="0" y="1101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Freeform 28"/>
            <p:cNvSpPr/>
            <p:nvPr/>
          </p:nvSpPr>
          <p:spPr>
            <a:xfrm>
              <a:off x="6704503" y="4009887"/>
              <a:ext cx="1217908" cy="1038543"/>
            </a:xfrm>
            <a:custGeom>
              <a:avLst/>
              <a:gdLst/>
              <a:ahLst/>
              <a:cxnLst/>
              <a:rect l="l" t="t" r="r" b="b"/>
              <a:pathLst>
                <a:path w="1217908" h="1038543">
                  <a:moveTo>
                    <a:pt x="0" y="0"/>
                  </a:moveTo>
                  <a:lnTo>
                    <a:pt x="1217908" y="0"/>
                  </a:lnTo>
                  <a:lnTo>
                    <a:pt x="1217908" y="1038544"/>
                  </a:lnTo>
                  <a:lnTo>
                    <a:pt x="0" y="10385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9" name="Freeform 29"/>
            <p:cNvSpPr/>
            <p:nvPr/>
          </p:nvSpPr>
          <p:spPr>
            <a:xfrm>
              <a:off x="9392146" y="3793588"/>
              <a:ext cx="1031145" cy="1183524"/>
            </a:xfrm>
            <a:custGeom>
              <a:avLst/>
              <a:gdLst/>
              <a:ahLst/>
              <a:cxnLst/>
              <a:rect l="l" t="t" r="r" b="b"/>
              <a:pathLst>
                <a:path w="1031145" h="1183524">
                  <a:moveTo>
                    <a:pt x="0" y="0"/>
                  </a:moveTo>
                  <a:lnTo>
                    <a:pt x="1031145" y="0"/>
                  </a:lnTo>
                  <a:lnTo>
                    <a:pt x="1031145" y="1183524"/>
                  </a:lnTo>
                  <a:lnTo>
                    <a:pt x="0" y="118352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0" name="Freeform 30"/>
            <p:cNvSpPr/>
            <p:nvPr/>
          </p:nvSpPr>
          <p:spPr>
            <a:xfrm>
              <a:off x="11906974" y="3841885"/>
              <a:ext cx="1276609" cy="1135227"/>
            </a:xfrm>
            <a:custGeom>
              <a:avLst/>
              <a:gdLst/>
              <a:ahLst/>
              <a:cxnLst/>
              <a:rect l="l" t="t" r="r" b="b"/>
              <a:pathLst>
                <a:path w="1276609" h="1135227">
                  <a:moveTo>
                    <a:pt x="0" y="0"/>
                  </a:moveTo>
                  <a:lnTo>
                    <a:pt x="1276609" y="0"/>
                  </a:lnTo>
                  <a:lnTo>
                    <a:pt x="1276609" y="1135227"/>
                  </a:lnTo>
                  <a:lnTo>
                    <a:pt x="0" y="1135227"/>
                  </a:lnTo>
                  <a:lnTo>
                    <a:pt x="0" y="0"/>
                  </a:lnTo>
                  <a:close/>
                </a:path>
              </a:pathLst>
            </a:custGeom>
            <a:blipFill>
              <a:blip r:embed="rId17"/>
              <a:stretch>
                <a:fillRect l="-240" r="-240"/>
              </a:stretch>
            </a:blipFill>
          </p:spPr>
          <p:txBody>
            <a:bodyPr/>
            <a:lstStyle/>
            <a:p>
              <a:endParaRPr lang="en-US"/>
            </a:p>
          </p:txBody>
        </p:sp>
        <p:sp>
          <p:nvSpPr>
            <p:cNvPr id="31" name="TextBox 31"/>
            <p:cNvSpPr txBox="1"/>
            <p:nvPr/>
          </p:nvSpPr>
          <p:spPr>
            <a:xfrm>
              <a:off x="486082" y="7095082"/>
              <a:ext cx="3372129" cy="400604"/>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DESIGN</a:t>
              </a:r>
            </a:p>
          </p:txBody>
        </p:sp>
        <p:sp>
          <p:nvSpPr>
            <p:cNvPr id="32" name="TextBox 32"/>
            <p:cNvSpPr txBox="1"/>
            <p:nvPr/>
          </p:nvSpPr>
          <p:spPr>
            <a:xfrm>
              <a:off x="0" y="7712355"/>
              <a:ext cx="4673958" cy="1401937"/>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M</a:t>
              </a:r>
              <a:r>
                <a:rPr lang="en-US" sz="1521" u="none">
                  <a:solidFill>
                    <a:srgbClr val="000000"/>
                  </a:solidFill>
                  <a:latin typeface="Glacial Indifference"/>
                  <a:ea typeface="Glacial Indifference"/>
                  <a:cs typeface="Glacial Indifference"/>
                  <a:sym typeface="Glacial Indifference"/>
                </a:rPr>
                <a:t>inimalist visual with focus on premium ingredients and customization.</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3" name="TextBox 33"/>
            <p:cNvSpPr txBox="1"/>
            <p:nvPr/>
          </p:nvSpPr>
          <p:spPr>
            <a:xfrm>
              <a:off x="5517567" y="7064869"/>
              <a:ext cx="3535164" cy="400604"/>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CUSTOMIZATION</a:t>
              </a:r>
            </a:p>
          </p:txBody>
        </p:sp>
        <p:sp>
          <p:nvSpPr>
            <p:cNvPr id="34" name="TextBox 34"/>
            <p:cNvSpPr txBox="1"/>
            <p:nvPr/>
          </p:nvSpPr>
          <p:spPr>
            <a:xfrm>
              <a:off x="4886051" y="7768970"/>
              <a:ext cx="4798196" cy="1401937"/>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Offe</a:t>
              </a:r>
              <a:r>
                <a:rPr lang="en-US" sz="1521" u="none">
                  <a:solidFill>
                    <a:srgbClr val="000000"/>
                  </a:solidFill>
                  <a:latin typeface="Glacial Indifference"/>
                  <a:ea typeface="Glacial Indifference"/>
                  <a:cs typeface="Glacial Indifference"/>
                  <a:sym typeface="Glacial Indifference"/>
                </a:rPr>
                <a:t>rs choice in sweetness levels and add-ons like boba and cream float.</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5" name="TextBox 35"/>
            <p:cNvSpPr txBox="1"/>
            <p:nvPr/>
          </p:nvSpPr>
          <p:spPr>
            <a:xfrm>
              <a:off x="10937426" y="6912767"/>
              <a:ext cx="3006373" cy="823534"/>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SELF IMAGE CONGRUENCE</a:t>
              </a:r>
            </a:p>
          </p:txBody>
        </p:sp>
        <p:sp>
          <p:nvSpPr>
            <p:cNvPr id="36" name="TextBox 36"/>
            <p:cNvSpPr txBox="1"/>
            <p:nvPr/>
          </p:nvSpPr>
          <p:spPr>
            <a:xfrm>
              <a:off x="10353959" y="7811432"/>
              <a:ext cx="4173308" cy="694246"/>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A</a:t>
              </a:r>
              <a:r>
                <a:rPr lang="en-US" sz="1521" u="none">
                  <a:solidFill>
                    <a:srgbClr val="000000"/>
                  </a:solidFill>
                  <a:latin typeface="Glacial Indifference"/>
                  <a:ea typeface="Glacial Indifference"/>
                  <a:cs typeface="Glacial Indifference"/>
                  <a:sym typeface="Glacial Indifference"/>
                </a:rPr>
                <a:t>ligns product with consumers’ desire for authenticity and individuality.</a:t>
              </a:r>
            </a:p>
          </p:txBody>
        </p:sp>
        <p:sp>
          <p:nvSpPr>
            <p:cNvPr id="37" name="TextBox 37"/>
            <p:cNvSpPr txBox="1"/>
            <p:nvPr/>
          </p:nvSpPr>
          <p:spPr>
            <a:xfrm>
              <a:off x="2645973" y="48729"/>
              <a:ext cx="4027662" cy="400604"/>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HEADLINE</a:t>
              </a:r>
            </a:p>
          </p:txBody>
        </p:sp>
        <p:sp>
          <p:nvSpPr>
            <p:cNvPr id="38" name="TextBox 38"/>
            <p:cNvSpPr txBox="1"/>
            <p:nvPr/>
          </p:nvSpPr>
          <p:spPr>
            <a:xfrm>
              <a:off x="2952282" y="915572"/>
              <a:ext cx="3415044" cy="1755782"/>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“Craf</a:t>
              </a:r>
              <a:r>
                <a:rPr lang="en-US" sz="1521" u="none">
                  <a:solidFill>
                    <a:srgbClr val="000000"/>
                  </a:solidFill>
                  <a:latin typeface="Glacial Indifference"/>
                  <a:ea typeface="Glacial Indifference"/>
                  <a:cs typeface="Glacial Indifference"/>
                  <a:sym typeface="Glacial Indifference"/>
                </a:rPr>
                <a:t>t Your Perfect Balance” highlights personalization and quality.</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9" name="TextBox 39"/>
            <p:cNvSpPr txBox="1"/>
            <p:nvPr/>
          </p:nvSpPr>
          <p:spPr>
            <a:xfrm>
              <a:off x="8613258" y="-38100"/>
              <a:ext cx="2496238" cy="823534"/>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ELM</a:t>
              </a:r>
            </a:p>
            <a:p>
              <a:pPr marL="0" lvl="0" indent="0" algn="ctr">
                <a:lnSpc>
                  <a:spcPts val="2497"/>
                </a:lnSpc>
                <a:spcBef>
                  <a:spcPct val="0"/>
                </a:spcBef>
              </a:pPr>
              <a:r>
                <a:rPr lang="en-US" sz="1784" b="1" u="none">
                  <a:solidFill>
                    <a:srgbClr val="727C2F"/>
                  </a:solidFill>
                  <a:latin typeface="Roboto Bold"/>
                  <a:ea typeface="Roboto Bold"/>
                  <a:cs typeface="Roboto Bold"/>
                  <a:sym typeface="Roboto Bold"/>
                </a:rPr>
                <a:t>(CENTRAL)</a:t>
              </a:r>
            </a:p>
          </p:txBody>
        </p:sp>
        <p:sp>
          <p:nvSpPr>
            <p:cNvPr id="40" name="TextBox 40"/>
            <p:cNvSpPr txBox="1"/>
            <p:nvPr/>
          </p:nvSpPr>
          <p:spPr>
            <a:xfrm>
              <a:off x="7913327" y="915572"/>
              <a:ext cx="3896101" cy="1401937"/>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Us</a:t>
              </a:r>
              <a:r>
                <a:rPr lang="en-US" sz="1521" u="none">
                  <a:solidFill>
                    <a:srgbClr val="000000"/>
                  </a:solidFill>
                  <a:latin typeface="Glacial Indifference"/>
                  <a:ea typeface="Glacial Indifference"/>
                  <a:cs typeface="Glacial Indifference"/>
                  <a:sym typeface="Glacial Indifference"/>
                </a:rPr>
                <a:t>es detailed, rational messaging for thoughtful decision-makers.</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3"/>
            <a:stretch>
              <a:fillRect/>
            </a:stretch>
          </a:blipFill>
        </p:spPr>
        <p:txBody>
          <a:bodyPr/>
          <a:lstStyle/>
          <a:p>
            <a:endParaRPr lang="en-US"/>
          </a:p>
        </p:txBody>
      </p:sp>
      <p:sp>
        <p:nvSpPr>
          <p:cNvPr id="3" name="Freeform 3"/>
          <p:cNvSpPr/>
          <p:nvPr/>
        </p:nvSpPr>
        <p:spPr>
          <a:xfrm rot="-10800000">
            <a:off x="7027898" y="4663418"/>
            <a:ext cx="2247574" cy="1123787"/>
          </a:xfrm>
          <a:custGeom>
            <a:avLst/>
            <a:gdLst/>
            <a:ahLst/>
            <a:cxnLst/>
            <a:rect l="l" t="t" r="r" b="b"/>
            <a:pathLst>
              <a:path w="2247574" h="1123787">
                <a:moveTo>
                  <a:pt x="0" y="0"/>
                </a:moveTo>
                <a:lnTo>
                  <a:pt x="2247574" y="0"/>
                </a:lnTo>
                <a:lnTo>
                  <a:pt x="2247574" y="1123787"/>
                </a:lnTo>
                <a:lnTo>
                  <a:pt x="0" y="112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rot="-5400000">
            <a:off x="7347481" y="4983000"/>
            <a:ext cx="1608408" cy="16084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sp>
        <p:nvSpPr>
          <p:cNvPr id="6" name="Freeform 6"/>
          <p:cNvSpPr/>
          <p:nvPr/>
        </p:nvSpPr>
        <p:spPr>
          <a:xfrm>
            <a:off x="8955889" y="5787205"/>
            <a:ext cx="2247574" cy="1123787"/>
          </a:xfrm>
          <a:custGeom>
            <a:avLst/>
            <a:gdLst/>
            <a:ahLst/>
            <a:cxnLst/>
            <a:rect l="l" t="t" r="r" b="b"/>
            <a:pathLst>
              <a:path w="2247574" h="1123787">
                <a:moveTo>
                  <a:pt x="0" y="0"/>
                </a:moveTo>
                <a:lnTo>
                  <a:pt x="2247574" y="0"/>
                </a:lnTo>
                <a:lnTo>
                  <a:pt x="2247574" y="1123787"/>
                </a:lnTo>
                <a:lnTo>
                  <a:pt x="0" y="1123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800000">
            <a:off x="10883881" y="4663418"/>
            <a:ext cx="2247574" cy="1123787"/>
          </a:xfrm>
          <a:custGeom>
            <a:avLst/>
            <a:gdLst/>
            <a:ahLst/>
            <a:cxnLst/>
            <a:rect l="l" t="t" r="r" b="b"/>
            <a:pathLst>
              <a:path w="2247574" h="1123787">
                <a:moveTo>
                  <a:pt x="0" y="0"/>
                </a:moveTo>
                <a:lnTo>
                  <a:pt x="2247574" y="0"/>
                </a:lnTo>
                <a:lnTo>
                  <a:pt x="2247574" y="1123787"/>
                </a:lnTo>
                <a:lnTo>
                  <a:pt x="0" y="112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2811872" y="5672727"/>
            <a:ext cx="2247574" cy="1123787"/>
          </a:xfrm>
          <a:custGeom>
            <a:avLst/>
            <a:gdLst/>
            <a:ahLst/>
            <a:cxnLst/>
            <a:rect l="l" t="t" r="r" b="b"/>
            <a:pathLst>
              <a:path w="2247574" h="1123787">
                <a:moveTo>
                  <a:pt x="0" y="0"/>
                </a:moveTo>
                <a:lnTo>
                  <a:pt x="2247574" y="0"/>
                </a:lnTo>
                <a:lnTo>
                  <a:pt x="2247574" y="1123787"/>
                </a:lnTo>
                <a:lnTo>
                  <a:pt x="0" y="11237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rot="-5400000">
            <a:off x="9275472" y="4983000"/>
            <a:ext cx="1608408" cy="1608408"/>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F0F2"/>
            </a:solidFill>
          </p:spPr>
          <p:txBody>
            <a:bodyPr/>
            <a:lstStyle/>
            <a:p>
              <a:endParaRPr lang="en-US"/>
            </a:p>
          </p:txBody>
        </p:sp>
      </p:grpSp>
      <p:grpSp>
        <p:nvGrpSpPr>
          <p:cNvPr id="11" name="Group 11"/>
          <p:cNvGrpSpPr/>
          <p:nvPr/>
        </p:nvGrpSpPr>
        <p:grpSpPr>
          <a:xfrm rot="-5400000">
            <a:off x="11203463" y="4983000"/>
            <a:ext cx="1608408" cy="16084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grpSp>
        <p:nvGrpSpPr>
          <p:cNvPr id="13" name="Group 13"/>
          <p:cNvGrpSpPr/>
          <p:nvPr/>
        </p:nvGrpSpPr>
        <p:grpSpPr>
          <a:xfrm rot="-5400000">
            <a:off x="13131455" y="4868523"/>
            <a:ext cx="1608408" cy="16084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F0F2"/>
            </a:solidFill>
          </p:spPr>
          <p:txBody>
            <a:bodyPr/>
            <a:lstStyle/>
            <a:p>
              <a:endParaRPr lang="en-US"/>
            </a:p>
          </p:txBody>
        </p:sp>
      </p:grpSp>
      <p:sp>
        <p:nvSpPr>
          <p:cNvPr id="15" name="Freeform 15"/>
          <p:cNvSpPr/>
          <p:nvPr/>
        </p:nvSpPr>
        <p:spPr>
          <a:xfrm rot="-10800000">
            <a:off x="14739863" y="4663418"/>
            <a:ext cx="2247574" cy="1123787"/>
          </a:xfrm>
          <a:custGeom>
            <a:avLst/>
            <a:gdLst/>
            <a:ahLst/>
            <a:cxnLst/>
            <a:rect l="l" t="t" r="r" b="b"/>
            <a:pathLst>
              <a:path w="2247574" h="1123787">
                <a:moveTo>
                  <a:pt x="0" y="0"/>
                </a:moveTo>
                <a:lnTo>
                  <a:pt x="2247574" y="0"/>
                </a:lnTo>
                <a:lnTo>
                  <a:pt x="2247574" y="1123787"/>
                </a:lnTo>
                <a:lnTo>
                  <a:pt x="0" y="11237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6" name="Group 16"/>
          <p:cNvGrpSpPr/>
          <p:nvPr/>
        </p:nvGrpSpPr>
        <p:grpSpPr>
          <a:xfrm rot="-5400000">
            <a:off x="15059446" y="4983000"/>
            <a:ext cx="1608408" cy="1608408"/>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E6E6"/>
            </a:solidFill>
          </p:spPr>
          <p:txBody>
            <a:bodyPr/>
            <a:lstStyle/>
            <a:p>
              <a:endParaRPr lang="en-US"/>
            </a:p>
          </p:txBody>
        </p:sp>
      </p:grpSp>
      <p:sp>
        <p:nvSpPr>
          <p:cNvPr id="18" name="AutoShape 18"/>
          <p:cNvSpPr/>
          <p:nvPr/>
        </p:nvSpPr>
        <p:spPr>
          <a:xfrm>
            <a:off x="8151685" y="6796514"/>
            <a:ext cx="0" cy="636262"/>
          </a:xfrm>
          <a:prstGeom prst="line">
            <a:avLst/>
          </a:prstGeom>
          <a:ln w="19050" cap="flat">
            <a:solidFill>
              <a:srgbClr val="C4CBD6"/>
            </a:solidFill>
            <a:prstDash val="solid"/>
            <a:headEnd type="oval" w="lg" len="lg"/>
            <a:tailEnd type="oval" w="lg" len="lg"/>
          </a:ln>
        </p:spPr>
        <p:txBody>
          <a:bodyPr/>
          <a:lstStyle/>
          <a:p>
            <a:endParaRPr lang="en-US"/>
          </a:p>
        </p:txBody>
      </p:sp>
      <p:sp>
        <p:nvSpPr>
          <p:cNvPr id="19" name="AutoShape 19"/>
          <p:cNvSpPr/>
          <p:nvPr/>
        </p:nvSpPr>
        <p:spPr>
          <a:xfrm>
            <a:off x="11997052" y="6796514"/>
            <a:ext cx="0" cy="636262"/>
          </a:xfrm>
          <a:prstGeom prst="line">
            <a:avLst/>
          </a:prstGeom>
          <a:ln w="19050" cap="flat">
            <a:solidFill>
              <a:srgbClr val="C4CBD6"/>
            </a:solidFill>
            <a:prstDash val="solid"/>
            <a:headEnd type="oval" w="lg" len="lg"/>
            <a:tailEnd type="oval" w="lg" len="lg"/>
          </a:ln>
        </p:spPr>
        <p:txBody>
          <a:bodyPr/>
          <a:lstStyle/>
          <a:p>
            <a:endParaRPr lang="en-US"/>
          </a:p>
        </p:txBody>
      </p:sp>
      <p:sp>
        <p:nvSpPr>
          <p:cNvPr id="20" name="AutoShape 20"/>
          <p:cNvSpPr/>
          <p:nvPr/>
        </p:nvSpPr>
        <p:spPr>
          <a:xfrm>
            <a:off x="15863650" y="6796514"/>
            <a:ext cx="0" cy="636262"/>
          </a:xfrm>
          <a:prstGeom prst="line">
            <a:avLst/>
          </a:prstGeom>
          <a:ln w="19050" cap="flat">
            <a:solidFill>
              <a:srgbClr val="C4CBD6"/>
            </a:solidFill>
            <a:prstDash val="solid"/>
            <a:headEnd type="oval" w="lg" len="lg"/>
            <a:tailEnd type="oval" w="lg" len="lg"/>
          </a:ln>
        </p:spPr>
        <p:txBody>
          <a:bodyPr/>
          <a:lstStyle/>
          <a:p>
            <a:endParaRPr lang="en-US"/>
          </a:p>
        </p:txBody>
      </p:sp>
      <p:sp>
        <p:nvSpPr>
          <p:cNvPr id="21" name="AutoShape 21"/>
          <p:cNvSpPr/>
          <p:nvPr/>
        </p:nvSpPr>
        <p:spPr>
          <a:xfrm>
            <a:off x="10017428" y="4118251"/>
            <a:ext cx="0" cy="636262"/>
          </a:xfrm>
          <a:prstGeom prst="line">
            <a:avLst/>
          </a:prstGeom>
          <a:ln w="19050" cap="flat">
            <a:solidFill>
              <a:srgbClr val="C4CBD6"/>
            </a:solidFill>
            <a:prstDash val="solid"/>
            <a:headEnd type="oval" w="lg" len="lg"/>
            <a:tailEnd type="oval" w="lg" len="lg"/>
          </a:ln>
        </p:spPr>
        <p:txBody>
          <a:bodyPr/>
          <a:lstStyle/>
          <a:p>
            <a:endParaRPr lang="en-US"/>
          </a:p>
        </p:txBody>
      </p:sp>
      <p:sp>
        <p:nvSpPr>
          <p:cNvPr id="22" name="AutoShape 22"/>
          <p:cNvSpPr/>
          <p:nvPr/>
        </p:nvSpPr>
        <p:spPr>
          <a:xfrm>
            <a:off x="13929224" y="4027155"/>
            <a:ext cx="0" cy="636262"/>
          </a:xfrm>
          <a:prstGeom prst="line">
            <a:avLst/>
          </a:prstGeom>
          <a:ln w="19050" cap="flat">
            <a:solidFill>
              <a:srgbClr val="C4CBD6"/>
            </a:solidFill>
            <a:prstDash val="solid"/>
            <a:headEnd type="oval" w="lg" len="lg"/>
            <a:tailEnd type="oval" w="lg" len="lg"/>
          </a:ln>
        </p:spPr>
        <p:txBody>
          <a:bodyPr/>
          <a:lstStyle/>
          <a:p>
            <a:endParaRPr lang="en-US"/>
          </a:p>
        </p:txBody>
      </p:sp>
      <p:sp>
        <p:nvSpPr>
          <p:cNvPr id="23" name="Freeform 23"/>
          <p:cNvSpPr/>
          <p:nvPr/>
        </p:nvSpPr>
        <p:spPr>
          <a:xfrm>
            <a:off x="7795780" y="5401144"/>
            <a:ext cx="711810" cy="711810"/>
          </a:xfrm>
          <a:custGeom>
            <a:avLst/>
            <a:gdLst/>
            <a:ahLst/>
            <a:cxnLst/>
            <a:rect l="l" t="t" r="r" b="b"/>
            <a:pathLst>
              <a:path w="711810" h="711810">
                <a:moveTo>
                  <a:pt x="0" y="0"/>
                </a:moveTo>
                <a:lnTo>
                  <a:pt x="711810" y="0"/>
                </a:lnTo>
                <a:lnTo>
                  <a:pt x="711810" y="711810"/>
                </a:lnTo>
                <a:lnTo>
                  <a:pt x="0" y="7118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9610727" y="5374061"/>
            <a:ext cx="834633" cy="826287"/>
          </a:xfrm>
          <a:custGeom>
            <a:avLst/>
            <a:gdLst/>
            <a:ahLst/>
            <a:cxnLst/>
            <a:rect l="l" t="t" r="r" b="b"/>
            <a:pathLst>
              <a:path w="834633" h="826287">
                <a:moveTo>
                  <a:pt x="0" y="0"/>
                </a:moveTo>
                <a:lnTo>
                  <a:pt x="834633" y="0"/>
                </a:lnTo>
                <a:lnTo>
                  <a:pt x="834633" y="826287"/>
                </a:lnTo>
                <a:lnTo>
                  <a:pt x="0" y="8262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Freeform 25"/>
          <p:cNvSpPr/>
          <p:nvPr/>
        </p:nvSpPr>
        <p:spPr>
          <a:xfrm>
            <a:off x="11550952" y="5387535"/>
            <a:ext cx="913431" cy="778907"/>
          </a:xfrm>
          <a:custGeom>
            <a:avLst/>
            <a:gdLst/>
            <a:ahLst/>
            <a:cxnLst/>
            <a:rect l="l" t="t" r="r" b="b"/>
            <a:pathLst>
              <a:path w="913431" h="778907">
                <a:moveTo>
                  <a:pt x="0" y="0"/>
                </a:moveTo>
                <a:lnTo>
                  <a:pt x="913431" y="0"/>
                </a:lnTo>
                <a:lnTo>
                  <a:pt x="913431" y="778908"/>
                </a:lnTo>
                <a:lnTo>
                  <a:pt x="0" y="7789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6" name="Freeform 26"/>
          <p:cNvSpPr/>
          <p:nvPr/>
        </p:nvSpPr>
        <p:spPr>
          <a:xfrm>
            <a:off x="13566685" y="5225311"/>
            <a:ext cx="773359" cy="887643"/>
          </a:xfrm>
          <a:custGeom>
            <a:avLst/>
            <a:gdLst/>
            <a:ahLst/>
            <a:cxnLst/>
            <a:rect l="l" t="t" r="r" b="b"/>
            <a:pathLst>
              <a:path w="773359" h="887643">
                <a:moveTo>
                  <a:pt x="0" y="0"/>
                </a:moveTo>
                <a:lnTo>
                  <a:pt x="773358" y="0"/>
                </a:lnTo>
                <a:lnTo>
                  <a:pt x="773358" y="887643"/>
                </a:lnTo>
                <a:lnTo>
                  <a:pt x="0" y="8876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7" name="Freeform 27"/>
          <p:cNvSpPr/>
          <p:nvPr/>
        </p:nvSpPr>
        <p:spPr>
          <a:xfrm>
            <a:off x="15452805" y="5261533"/>
            <a:ext cx="957457" cy="851421"/>
          </a:xfrm>
          <a:custGeom>
            <a:avLst/>
            <a:gdLst/>
            <a:ahLst/>
            <a:cxnLst/>
            <a:rect l="l" t="t" r="r" b="b"/>
            <a:pathLst>
              <a:path w="957457" h="851421">
                <a:moveTo>
                  <a:pt x="0" y="0"/>
                </a:moveTo>
                <a:lnTo>
                  <a:pt x="957458" y="0"/>
                </a:lnTo>
                <a:lnTo>
                  <a:pt x="957458" y="851421"/>
                </a:lnTo>
                <a:lnTo>
                  <a:pt x="0" y="851421"/>
                </a:lnTo>
                <a:lnTo>
                  <a:pt x="0" y="0"/>
                </a:lnTo>
                <a:close/>
              </a:path>
            </a:pathLst>
          </a:custGeom>
          <a:blipFill>
            <a:blip r:embed="rId16"/>
            <a:stretch>
              <a:fillRect l="-240" r="-240"/>
            </a:stretch>
          </a:blipFill>
        </p:spPr>
        <p:txBody>
          <a:bodyPr/>
          <a:lstStyle/>
          <a:p>
            <a:endParaRPr lang="en-US"/>
          </a:p>
        </p:txBody>
      </p:sp>
      <p:sp>
        <p:nvSpPr>
          <p:cNvPr id="28" name="TextBox 28"/>
          <p:cNvSpPr txBox="1"/>
          <p:nvPr/>
        </p:nvSpPr>
        <p:spPr>
          <a:xfrm>
            <a:off x="6887137" y="7691907"/>
            <a:ext cx="2529097" cy="309978"/>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DESIGN</a:t>
            </a:r>
          </a:p>
        </p:txBody>
      </p:sp>
      <p:sp>
        <p:nvSpPr>
          <p:cNvPr id="29" name="TextBox 29"/>
          <p:cNvSpPr txBox="1"/>
          <p:nvPr/>
        </p:nvSpPr>
        <p:spPr>
          <a:xfrm>
            <a:off x="6522575" y="8206847"/>
            <a:ext cx="3505468" cy="1060978"/>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War</a:t>
            </a:r>
            <a:r>
              <a:rPr lang="en-US" sz="1521" u="none">
                <a:solidFill>
                  <a:srgbClr val="000000"/>
                </a:solidFill>
                <a:latin typeface="Glacial Indifference"/>
                <a:ea typeface="Glacial Indifference"/>
                <a:cs typeface="Glacial Indifference"/>
                <a:sym typeface="Glacial Indifference"/>
              </a:rPr>
              <a:t>m, lifestyle image showing friends enjoying Latea, evoking connection.</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0" name="TextBox 30"/>
          <p:cNvSpPr txBox="1"/>
          <p:nvPr/>
        </p:nvSpPr>
        <p:spPr>
          <a:xfrm>
            <a:off x="10660750" y="7669247"/>
            <a:ext cx="2651373" cy="627176"/>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REFERENCE GROUP INFLUENCE</a:t>
            </a:r>
          </a:p>
        </p:txBody>
      </p:sp>
      <p:sp>
        <p:nvSpPr>
          <p:cNvPr id="31" name="TextBox 31"/>
          <p:cNvSpPr txBox="1"/>
          <p:nvPr/>
        </p:nvSpPr>
        <p:spPr>
          <a:xfrm>
            <a:off x="10187113" y="8315472"/>
            <a:ext cx="3598647" cy="1326362"/>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Po</a:t>
            </a:r>
            <a:r>
              <a:rPr lang="en-US" sz="1521" u="none">
                <a:solidFill>
                  <a:srgbClr val="000000"/>
                </a:solidFill>
                <a:latin typeface="Glacial Indifference"/>
                <a:ea typeface="Glacial Indifference"/>
                <a:cs typeface="Glacial Indifference"/>
                <a:sym typeface="Glacial Indifference"/>
              </a:rPr>
              <a:t>rtrays peer interaction to encourage social identification and belonging.</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2" name="TextBox 32"/>
          <p:cNvSpPr txBox="1"/>
          <p:nvPr/>
        </p:nvSpPr>
        <p:spPr>
          <a:xfrm>
            <a:off x="14725645" y="7669247"/>
            <a:ext cx="2254780" cy="309978"/>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HYPOTHESIS</a:t>
            </a:r>
          </a:p>
        </p:txBody>
      </p:sp>
      <p:sp>
        <p:nvSpPr>
          <p:cNvPr id="33" name="TextBox 33"/>
          <p:cNvSpPr txBox="1"/>
          <p:nvPr/>
        </p:nvSpPr>
        <p:spPr>
          <a:xfrm>
            <a:off x="14288045" y="8274499"/>
            <a:ext cx="3129981" cy="1326362"/>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Per</a:t>
            </a:r>
            <a:r>
              <a:rPr lang="en-US" sz="1521" u="none">
                <a:solidFill>
                  <a:srgbClr val="000000"/>
                </a:solidFill>
                <a:latin typeface="Glacial Indifference"/>
                <a:ea typeface="Glacial Indifference"/>
                <a:cs typeface="Glacial Indifference"/>
                <a:sym typeface="Glacial Indifference"/>
              </a:rPr>
              <a:t>ipheral ad will drive higher engagement due to emotional appeal and social proof on platforms like Instagram.</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4" name="TextBox 34"/>
          <p:cNvSpPr txBox="1"/>
          <p:nvPr/>
        </p:nvSpPr>
        <p:spPr>
          <a:xfrm>
            <a:off x="8507055" y="2407141"/>
            <a:ext cx="3020746" cy="309978"/>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TAGLINE</a:t>
            </a:r>
          </a:p>
        </p:txBody>
      </p:sp>
      <p:sp>
        <p:nvSpPr>
          <p:cNvPr id="35" name="TextBox 35"/>
          <p:cNvSpPr txBox="1"/>
          <p:nvPr/>
        </p:nvSpPr>
        <p:spPr>
          <a:xfrm>
            <a:off x="8736786" y="2982818"/>
            <a:ext cx="2561283" cy="1857130"/>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“Bubbles in</a:t>
            </a:r>
            <a:r>
              <a:rPr lang="en-US" sz="1521" u="none">
                <a:solidFill>
                  <a:srgbClr val="000000"/>
                </a:solidFill>
                <a:latin typeface="Glacial Indifference"/>
                <a:ea typeface="Glacial Indifference"/>
                <a:cs typeface="Glacial Indifference"/>
                <a:sym typeface="Glacial Indifference"/>
              </a:rPr>
              <a:t> Your Cup. Bubbles in Your Heart.” emphasizes emotional and social moments.</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6" name="TextBox 36"/>
          <p:cNvSpPr txBox="1"/>
          <p:nvPr/>
        </p:nvSpPr>
        <p:spPr>
          <a:xfrm>
            <a:off x="12982519" y="2342020"/>
            <a:ext cx="1872178" cy="627176"/>
          </a:xfrm>
          <a:prstGeom prst="rect">
            <a:avLst/>
          </a:prstGeom>
        </p:spPr>
        <p:txBody>
          <a:bodyPr lIns="0" tIns="0" rIns="0" bIns="0" rtlCol="0" anchor="t">
            <a:spAutoFit/>
          </a:bodyPr>
          <a:lstStyle/>
          <a:p>
            <a:pPr marL="0" lvl="0" indent="0" algn="ctr">
              <a:lnSpc>
                <a:spcPts val="2497"/>
              </a:lnSpc>
              <a:spcBef>
                <a:spcPct val="0"/>
              </a:spcBef>
            </a:pPr>
            <a:r>
              <a:rPr lang="en-US" sz="1784" b="1">
                <a:solidFill>
                  <a:srgbClr val="727C2F"/>
                </a:solidFill>
                <a:latin typeface="Roboto Bold"/>
                <a:ea typeface="Roboto Bold"/>
                <a:cs typeface="Roboto Bold"/>
                <a:sym typeface="Roboto Bold"/>
              </a:rPr>
              <a:t>ELM</a:t>
            </a:r>
          </a:p>
          <a:p>
            <a:pPr marL="0" lvl="0" indent="0" algn="ctr">
              <a:lnSpc>
                <a:spcPts val="2497"/>
              </a:lnSpc>
              <a:spcBef>
                <a:spcPct val="0"/>
              </a:spcBef>
            </a:pPr>
            <a:r>
              <a:rPr lang="en-US" sz="1784" b="1" u="none">
                <a:solidFill>
                  <a:srgbClr val="727C2F"/>
                </a:solidFill>
                <a:latin typeface="Roboto Bold"/>
                <a:ea typeface="Roboto Bold"/>
                <a:cs typeface="Roboto Bold"/>
                <a:sym typeface="Roboto Bold"/>
              </a:rPr>
              <a:t>(PERIPHERAL)</a:t>
            </a:r>
          </a:p>
        </p:txBody>
      </p:sp>
      <p:sp>
        <p:nvSpPr>
          <p:cNvPr id="37" name="TextBox 37"/>
          <p:cNvSpPr txBox="1"/>
          <p:nvPr/>
        </p:nvSpPr>
        <p:spPr>
          <a:xfrm>
            <a:off x="12457570" y="3001384"/>
            <a:ext cx="2922076" cy="1591746"/>
          </a:xfrm>
          <a:prstGeom prst="rect">
            <a:avLst/>
          </a:prstGeom>
        </p:spPr>
        <p:txBody>
          <a:bodyPr lIns="0" tIns="0" rIns="0" bIns="0" rtlCol="0" anchor="t">
            <a:spAutoFit/>
          </a:bodyPr>
          <a:lstStyle/>
          <a:p>
            <a:pPr marL="0" lvl="0" indent="0" algn="ctr">
              <a:lnSpc>
                <a:spcPts val="2130"/>
              </a:lnSpc>
              <a:spcBef>
                <a:spcPct val="0"/>
              </a:spcBef>
            </a:pPr>
            <a:r>
              <a:rPr lang="en-US" sz="1521">
                <a:solidFill>
                  <a:srgbClr val="000000"/>
                </a:solidFill>
                <a:latin typeface="Glacial Indifference"/>
                <a:ea typeface="Glacial Indifference"/>
                <a:cs typeface="Glacial Indifference"/>
                <a:sym typeface="Glacial Indifference"/>
              </a:rPr>
              <a:t>Reli</a:t>
            </a:r>
            <a:r>
              <a:rPr lang="en-US" sz="1521" u="none">
                <a:solidFill>
                  <a:srgbClr val="000000"/>
                </a:solidFill>
                <a:latin typeface="Glacial Indifference"/>
                <a:ea typeface="Glacial Indifference"/>
                <a:cs typeface="Glacial Indifference"/>
                <a:sym typeface="Glacial Indifference"/>
              </a:rPr>
              <a:t>es on emotional cues and social imagery to create positive brand associations.</a:t>
            </a: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marL="0" lvl="0" indent="0"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a:p>
            <a:pPr algn="ctr">
              <a:lnSpc>
                <a:spcPts val="2130"/>
              </a:lnSpc>
              <a:spcBef>
                <a:spcPct val="0"/>
              </a:spcBef>
            </a:pPr>
            <a:endParaRPr lang="en-US" sz="1521" u="none">
              <a:solidFill>
                <a:srgbClr val="000000"/>
              </a:solidFill>
              <a:latin typeface="Glacial Indifference"/>
              <a:ea typeface="Glacial Indifference"/>
              <a:cs typeface="Glacial Indifference"/>
              <a:sym typeface="Glacial Indifference"/>
            </a:endParaRPr>
          </a:p>
        </p:txBody>
      </p:sp>
      <p:sp>
        <p:nvSpPr>
          <p:cNvPr id="38" name="Freeform 38"/>
          <p:cNvSpPr/>
          <p:nvPr/>
        </p:nvSpPr>
        <p:spPr>
          <a:xfrm>
            <a:off x="783068" y="2051138"/>
            <a:ext cx="5875468" cy="7793698"/>
          </a:xfrm>
          <a:custGeom>
            <a:avLst/>
            <a:gdLst/>
            <a:ahLst/>
            <a:cxnLst/>
            <a:rect l="l" t="t" r="r" b="b"/>
            <a:pathLst>
              <a:path w="5875468" h="7793698">
                <a:moveTo>
                  <a:pt x="0" y="0"/>
                </a:moveTo>
                <a:lnTo>
                  <a:pt x="5875469" y="0"/>
                </a:lnTo>
                <a:lnTo>
                  <a:pt x="5875469" y="7793699"/>
                </a:lnTo>
                <a:lnTo>
                  <a:pt x="0" y="7793699"/>
                </a:lnTo>
                <a:lnTo>
                  <a:pt x="0" y="0"/>
                </a:lnTo>
                <a:close/>
              </a:path>
            </a:pathLst>
          </a:custGeom>
          <a:blipFill>
            <a:blip r:embed="rId17"/>
            <a:stretch>
              <a:fillRect/>
            </a:stretch>
          </a:blipFill>
        </p:spPr>
        <p:txBody>
          <a:bodyPr/>
          <a:lstStyle/>
          <a:p>
            <a:endParaRPr lang="en-US"/>
          </a:p>
        </p:txBody>
      </p:sp>
      <p:sp>
        <p:nvSpPr>
          <p:cNvPr id="39" name="TextBox 39"/>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ADVERTISEMENT #2</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(Peripheral Route Persuasion)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53299" y="3347398"/>
          <a:ext cx="16906001" cy="5910902"/>
        </p:xfrm>
        <a:graphic>
          <a:graphicData uri="http://schemas.openxmlformats.org/drawingml/2006/table">
            <a:tbl>
              <a:tblPr/>
              <a:tblGrid>
                <a:gridCol w="3002292">
                  <a:extLst>
                    <a:ext uri="{9D8B030D-6E8A-4147-A177-3AD203B41FA5}">
                      <a16:colId xmlns:a16="http://schemas.microsoft.com/office/drawing/2014/main" val="20000"/>
                    </a:ext>
                  </a:extLst>
                </a:gridCol>
                <a:gridCol w="2642372">
                  <a:extLst>
                    <a:ext uri="{9D8B030D-6E8A-4147-A177-3AD203B41FA5}">
                      <a16:colId xmlns:a16="http://schemas.microsoft.com/office/drawing/2014/main" val="20001"/>
                    </a:ext>
                  </a:extLst>
                </a:gridCol>
                <a:gridCol w="2672169">
                  <a:extLst>
                    <a:ext uri="{9D8B030D-6E8A-4147-A177-3AD203B41FA5}">
                      <a16:colId xmlns:a16="http://schemas.microsoft.com/office/drawing/2014/main" val="20002"/>
                    </a:ext>
                  </a:extLst>
                </a:gridCol>
                <a:gridCol w="2956230">
                  <a:extLst>
                    <a:ext uri="{9D8B030D-6E8A-4147-A177-3AD203B41FA5}">
                      <a16:colId xmlns:a16="http://schemas.microsoft.com/office/drawing/2014/main" val="20003"/>
                    </a:ext>
                  </a:extLst>
                </a:gridCol>
                <a:gridCol w="2816469">
                  <a:extLst>
                    <a:ext uri="{9D8B030D-6E8A-4147-A177-3AD203B41FA5}">
                      <a16:colId xmlns:a16="http://schemas.microsoft.com/office/drawing/2014/main" val="20004"/>
                    </a:ext>
                  </a:extLst>
                </a:gridCol>
                <a:gridCol w="2816469">
                  <a:extLst>
                    <a:ext uri="{9D8B030D-6E8A-4147-A177-3AD203B41FA5}">
                      <a16:colId xmlns:a16="http://schemas.microsoft.com/office/drawing/2014/main" val="20005"/>
                    </a:ext>
                  </a:extLst>
                </a:gridCol>
              </a:tblGrid>
              <a:tr h="1238250">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Campaign Duration</a:t>
                      </a:r>
                      <a:endParaRPr lang="en-US" sz="1100"/>
                    </a:p>
                  </a:txBody>
                  <a:tcPr marL="190500" marR="190500" marT="190500" marB="190500" anchor="ctr">
                    <a:lnL w="57150"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Platform and Format</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Budget Allocation</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Planned Target Strategy</a:t>
                      </a:r>
                      <a:endParaRPr lang="en-US" sz="1100"/>
                    </a:p>
                  </a:txBody>
                  <a:tcPr marL="190500" marR="190500" marT="190500" marB="190500" anchor="ctr">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Advertisment Scheduling</a:t>
                      </a:r>
                      <a:endParaRPr lang="en-US" sz="1100"/>
                    </a:p>
                  </a:txBody>
                  <a:tcPr marL="190500" marR="190500" marT="190500" marB="190500" anchor="ctr">
                    <a:lnL w="47625" cap="flat" cmpd="sng" algn="ctr">
                      <a:solidFill>
                        <a:srgbClr val="EDF0F2"/>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120"/>
                        </a:lnSpc>
                        <a:defRPr/>
                      </a:pPr>
                      <a:r>
                        <a:rPr lang="en-US" sz="2400" b="1">
                          <a:solidFill>
                            <a:srgbClr val="532F17"/>
                          </a:solidFill>
                          <a:latin typeface="Source Sans Pro Bold"/>
                          <a:ea typeface="Source Sans Pro Bold"/>
                          <a:cs typeface="Source Sans Pro Bold"/>
                          <a:sym typeface="Source Sans Pro Bold"/>
                        </a:rPr>
                        <a:t>Key Matrics and Evaluation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72652">
                <a:tc>
                  <a:txBody>
                    <a:bodyPr/>
                    <a:lstStyle/>
                    <a:p>
                      <a:pPr marL="431799" lvl="1" indent="-215899" algn="l">
                        <a:lnSpc>
                          <a:spcPts val="2999"/>
                        </a:lnSpc>
                        <a:buFont typeface="Arial"/>
                        <a:buChar char="•"/>
                        <a:defRPr/>
                      </a:pPr>
                      <a:r>
                        <a:rPr lang="en-US" sz="1999" spc="29">
                          <a:solidFill>
                            <a:srgbClr val="333B48"/>
                          </a:solidFill>
                          <a:latin typeface="Glacial Indifference"/>
                          <a:ea typeface="Glacial Indifference"/>
                          <a:cs typeface="Glacial Indifference"/>
                          <a:sym typeface="Glacial Indifference"/>
                        </a:rPr>
                        <a:t>Ran Sunday 11 PM to Tuesday 12 AM</a:t>
                      </a:r>
                      <a:endParaRPr lang="en-US" sz="1100"/>
                    </a:p>
                    <a:p>
                      <a:pPr marL="431799" lvl="1" indent="-215899" algn="l">
                        <a:lnSpc>
                          <a:spcPts val="2999"/>
                        </a:lnSpc>
                        <a:buFont typeface="Arial"/>
                        <a:buChar char="•"/>
                      </a:pPr>
                      <a:r>
                        <a:rPr lang="en-US" sz="1999" spc="29">
                          <a:solidFill>
                            <a:srgbClr val="333B48"/>
                          </a:solidFill>
                          <a:latin typeface="Glacial Indifference"/>
                          <a:ea typeface="Glacial Indifference"/>
                          <a:cs typeface="Glacial Indifference"/>
                          <a:sym typeface="Glacial Indifference"/>
                        </a:rPr>
                        <a:t>Captured both weekend &amp; weekday activity</a:t>
                      </a:r>
                    </a:p>
                    <a:p>
                      <a:pPr algn="l">
                        <a:lnSpc>
                          <a:spcPts val="2999"/>
                        </a:lnSpc>
                      </a:pPr>
                      <a:endParaRPr lang="en-US" sz="1999" spc="29">
                        <a:solidFill>
                          <a:srgbClr val="333B48"/>
                        </a:solidFill>
                        <a:latin typeface="Glacial Indifference"/>
                        <a:ea typeface="Glacial Indifference"/>
                        <a:cs typeface="Glacial Indifference"/>
                        <a:sym typeface="Glacial Indifference"/>
                      </a:endParaRPr>
                    </a:p>
                  </a:txBody>
                  <a:tcPr marL="190500" marR="190500" marT="190500" marB="190500">
                    <a:lnL w="57150"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431799" lvl="1" indent="-215899" algn="l">
                        <a:lnSpc>
                          <a:spcPts val="2999"/>
                        </a:lnSpc>
                        <a:buFont typeface="Arial"/>
                        <a:buChar char="•"/>
                        <a:defRPr/>
                      </a:pPr>
                      <a:r>
                        <a:rPr lang="en-US" sz="1999" spc="29">
                          <a:solidFill>
                            <a:srgbClr val="333B48"/>
                          </a:solidFill>
                          <a:latin typeface="Glacial Indifference"/>
                          <a:ea typeface="Glacial Indifference"/>
                          <a:cs typeface="Glacial Indifference"/>
                          <a:sym typeface="Glacial Indifference"/>
                        </a:rPr>
                        <a:t>Instagram Feed + Stories</a:t>
                      </a:r>
                      <a:endParaRPr lang="en-US" sz="1100"/>
                    </a:p>
                    <a:p>
                      <a:pPr marL="431799" lvl="1" indent="-215899" algn="l">
                        <a:lnSpc>
                          <a:spcPts val="2999"/>
                        </a:lnSpc>
                        <a:buFont typeface="Arial"/>
                        <a:buChar char="•"/>
                      </a:pPr>
                      <a:r>
                        <a:rPr lang="en-US" sz="1999" spc="29">
                          <a:solidFill>
                            <a:srgbClr val="333B48"/>
                          </a:solidFill>
                          <a:latin typeface="Glacial Indifference"/>
                          <a:ea typeface="Glacial Indifference"/>
                          <a:cs typeface="Glacial Indifference"/>
                          <a:sym typeface="Glacial Indifference"/>
                        </a:rPr>
                        <a:t>Static image ads with targeted hashtags</a:t>
                      </a:r>
                    </a:p>
                  </a:txBody>
                  <a:tcPr marL="190500" marR="190500" marT="190500" marB="190500">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431799" lvl="1" indent="-215899" algn="l">
                        <a:lnSpc>
                          <a:spcPts val="2999"/>
                        </a:lnSpc>
                        <a:buFont typeface="Arial"/>
                        <a:buChar char="•"/>
                        <a:defRPr/>
                      </a:pPr>
                      <a:r>
                        <a:rPr lang="en-US" sz="1999" spc="29">
                          <a:solidFill>
                            <a:srgbClr val="333B48"/>
                          </a:solidFill>
                          <a:latin typeface="Glacial Indifference"/>
                          <a:ea typeface="Glacial Indifference"/>
                          <a:cs typeface="Glacial Indifference"/>
                          <a:sym typeface="Glacial Indifference"/>
                        </a:rPr>
                        <a:t>$100 total, $50 per ad</a:t>
                      </a:r>
                      <a:endParaRPr lang="en-US" sz="1100"/>
                    </a:p>
                    <a:p>
                      <a:pPr marL="431799" lvl="1" indent="-215899" algn="l">
                        <a:lnSpc>
                          <a:spcPts val="2999"/>
                        </a:lnSpc>
                        <a:buFont typeface="Arial"/>
                        <a:buChar char="•"/>
                      </a:pPr>
                      <a:r>
                        <a:rPr lang="en-US" sz="1999" spc="29">
                          <a:solidFill>
                            <a:srgbClr val="333B48"/>
                          </a:solidFill>
                          <a:latin typeface="Glacial Indifference"/>
                          <a:ea typeface="Glacial Indifference"/>
                          <a:cs typeface="Glacial Indifference"/>
                          <a:sym typeface="Glacial Indifference"/>
                        </a:rPr>
                        <a:t>Even split for fair A/B test</a:t>
                      </a:r>
                    </a:p>
                    <a:p>
                      <a:pPr algn="l">
                        <a:lnSpc>
                          <a:spcPts val="2999"/>
                        </a:lnSpc>
                      </a:pPr>
                      <a:endParaRPr lang="en-US" sz="1999" spc="29">
                        <a:solidFill>
                          <a:srgbClr val="333B48"/>
                        </a:solidFill>
                        <a:latin typeface="Glacial Indifference"/>
                        <a:ea typeface="Glacial Indifference"/>
                        <a:cs typeface="Glacial Indifference"/>
                        <a:sym typeface="Glacial Indifference"/>
                      </a:endParaRPr>
                    </a:p>
                  </a:txBody>
                  <a:tcPr marL="190500" marR="190500" marT="190500" marB="190500">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431799" lvl="1" indent="-215899" algn="l">
                        <a:lnSpc>
                          <a:spcPts val="2999"/>
                        </a:lnSpc>
                        <a:buFont typeface="Arial"/>
                        <a:buChar char="•"/>
                        <a:defRPr/>
                      </a:pPr>
                      <a:r>
                        <a:rPr lang="en-US" sz="1999" spc="29">
                          <a:solidFill>
                            <a:srgbClr val="333B48"/>
                          </a:solidFill>
                          <a:latin typeface="Glacial Indifference"/>
                          <a:ea typeface="Glacial Indifference"/>
                          <a:cs typeface="Glacial Indifference"/>
                          <a:sym typeface="Glacial Indifference"/>
                        </a:rPr>
                        <a:t>5–10 mile radius around 4 store cities</a:t>
                      </a:r>
                      <a:endParaRPr lang="en-US" sz="1100"/>
                    </a:p>
                    <a:p>
                      <a:pPr marL="431799" lvl="1" indent="-215899" algn="l">
                        <a:lnSpc>
                          <a:spcPts val="2999"/>
                        </a:lnSpc>
                        <a:buFont typeface="Arial"/>
                        <a:buChar char="•"/>
                      </a:pPr>
                      <a:r>
                        <a:rPr lang="en-US" sz="1999" spc="29">
                          <a:solidFill>
                            <a:srgbClr val="333B48"/>
                          </a:solidFill>
                          <a:latin typeface="Glacial Indifference"/>
                          <a:ea typeface="Glacial Indifference"/>
                          <a:cs typeface="Glacial Indifference"/>
                          <a:sym typeface="Glacial Indifference"/>
                        </a:rPr>
                        <a:t>Ages 16–35, English-speaking</a:t>
                      </a:r>
                    </a:p>
                    <a:p>
                      <a:pPr marL="431799" lvl="1" indent="-215899" algn="l">
                        <a:lnSpc>
                          <a:spcPts val="2999"/>
                        </a:lnSpc>
                        <a:buFont typeface="Arial"/>
                        <a:buChar char="•"/>
                      </a:pPr>
                      <a:r>
                        <a:rPr lang="en-US" sz="1999" spc="29">
                          <a:solidFill>
                            <a:srgbClr val="333B48"/>
                          </a:solidFill>
                          <a:latin typeface="Glacial Indifference"/>
                          <a:ea typeface="Glacial Indifference"/>
                          <a:cs typeface="Glacial Indifference"/>
                          <a:sym typeface="Glacial Indifference"/>
                        </a:rPr>
                        <a:t>Interests: boba, college life, foodie culture</a:t>
                      </a:r>
                    </a:p>
                    <a:p>
                      <a:pPr marL="431799" lvl="1" indent="-215899" algn="l">
                        <a:lnSpc>
                          <a:spcPts val="2999"/>
                        </a:lnSpc>
                        <a:buFont typeface="Arial"/>
                        <a:buChar char="•"/>
                      </a:pPr>
                      <a:endParaRPr lang="en-US" sz="1999" spc="29">
                        <a:solidFill>
                          <a:srgbClr val="333B48"/>
                        </a:solidFill>
                        <a:latin typeface="Glacial Indifference"/>
                        <a:ea typeface="Glacial Indifference"/>
                        <a:cs typeface="Glacial Indifference"/>
                        <a:sym typeface="Glacial Indifference"/>
                      </a:endParaRPr>
                    </a:p>
                  </a:txBody>
                  <a:tcPr marL="190500" marR="190500" marT="190500" marB="190500">
                    <a:lnL w="47625" cap="flat" cmpd="sng" algn="ctr">
                      <a:solidFill>
                        <a:srgbClr val="EDF0F2"/>
                      </a:solidFill>
                      <a:prstDash val="solid"/>
                      <a:round/>
                      <a:headEnd type="none" w="med" len="med"/>
                      <a:tailEnd type="none" w="med" len="med"/>
                    </a:lnL>
                    <a:lnR w="47625" cap="flat" cmpd="sng" algn="ctr">
                      <a:solidFill>
                        <a:srgbClr val="EDF0F2"/>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474978" lvl="1" indent="-237489" algn="l">
                        <a:lnSpc>
                          <a:spcPts val="3299"/>
                        </a:lnSpc>
                        <a:buFont typeface="Arial"/>
                        <a:buChar char="•"/>
                        <a:defRPr/>
                      </a:pPr>
                      <a:r>
                        <a:rPr lang="en-US" sz="2199" spc="32">
                          <a:solidFill>
                            <a:srgbClr val="333B48"/>
                          </a:solidFill>
                          <a:latin typeface="Glacial Indifference"/>
                          <a:ea typeface="Glacial Indifference"/>
                          <a:cs typeface="Glacial Indifference"/>
                          <a:sym typeface="Glacial Indifference"/>
                        </a:rPr>
                        <a:t>No time limits or edits</a:t>
                      </a:r>
                      <a:endParaRPr lang="en-US" sz="1100"/>
                    </a:p>
                    <a:p>
                      <a:pPr marL="474978" lvl="1" indent="-237489" algn="l">
                        <a:lnSpc>
                          <a:spcPts val="3299"/>
                        </a:lnSpc>
                        <a:buFont typeface="Arial"/>
                        <a:buChar char="•"/>
                      </a:pPr>
                      <a:r>
                        <a:rPr lang="en-US" sz="2199" spc="32">
                          <a:solidFill>
                            <a:srgbClr val="333B48"/>
                          </a:solidFill>
                          <a:latin typeface="Glacial Indifference"/>
                          <a:ea typeface="Glacial Indifference"/>
                          <a:cs typeface="Glacial Indifference"/>
                          <a:sym typeface="Glacial Indifference"/>
                        </a:rPr>
                        <a:t>Continuous, unbiased run</a:t>
                      </a:r>
                    </a:p>
                    <a:p>
                      <a:pPr algn="l">
                        <a:lnSpc>
                          <a:spcPts val="3299"/>
                        </a:lnSpc>
                      </a:pPr>
                      <a:endParaRPr lang="en-US" sz="2199" spc="32">
                        <a:solidFill>
                          <a:srgbClr val="333B48"/>
                        </a:solidFill>
                        <a:latin typeface="Glacial Indifference"/>
                        <a:ea typeface="Glacial Indifference"/>
                        <a:cs typeface="Glacial Indifference"/>
                        <a:sym typeface="Glacial Indifference"/>
                      </a:endParaRPr>
                    </a:p>
                  </a:txBody>
                  <a:tcPr marL="190500" marR="190500" marT="190500" marB="190500">
                    <a:lnL w="47625" cap="flat" cmpd="sng" algn="ctr">
                      <a:solidFill>
                        <a:srgbClr val="EDF0F2"/>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marL="474978" lvl="1" indent="-237489" algn="l">
                        <a:lnSpc>
                          <a:spcPts val="3299"/>
                        </a:lnSpc>
                        <a:buFont typeface="Arial"/>
                        <a:buChar char="•"/>
                        <a:defRPr/>
                      </a:pPr>
                      <a:r>
                        <a:rPr lang="en-US" sz="2199" spc="32">
                          <a:solidFill>
                            <a:srgbClr val="333B48"/>
                          </a:solidFill>
                          <a:latin typeface="Glacial Indifference"/>
                          <a:ea typeface="Glacial Indifference"/>
                          <a:cs typeface="Glacial Indifference"/>
                          <a:sym typeface="Glacial Indifference"/>
                        </a:rPr>
                        <a:t>Views, reach, likes, shares, saves</a:t>
                      </a:r>
                      <a:endParaRPr lang="en-US" sz="1100"/>
                    </a:p>
                    <a:p>
                      <a:pPr marL="474978" lvl="1" indent="-237489" algn="l">
                        <a:lnSpc>
                          <a:spcPts val="3299"/>
                        </a:lnSpc>
                        <a:buFont typeface="Arial"/>
                        <a:buChar char="•"/>
                      </a:pPr>
                      <a:r>
                        <a:rPr lang="en-US" sz="2199" spc="32">
                          <a:solidFill>
                            <a:srgbClr val="333B48"/>
                          </a:solidFill>
                          <a:latin typeface="Glacial Indifference"/>
                          <a:ea typeface="Glacial Indifference"/>
                          <a:cs typeface="Glacial Indifference"/>
                          <a:sym typeface="Glacial Indifference"/>
                        </a:rPr>
                        <a:t>Website/profile visits, link taps, cost per visit</a:t>
                      </a:r>
                    </a:p>
                  </a:txBody>
                  <a:tcPr marL="190500" marR="190500" marT="190500" marB="190500">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3" name="Group 3"/>
          <p:cNvGrpSpPr/>
          <p:nvPr/>
        </p:nvGrpSpPr>
        <p:grpSpPr>
          <a:xfrm>
            <a:off x="381874" y="7873309"/>
            <a:ext cx="16877426" cy="1165916"/>
            <a:chOff x="0" y="0"/>
            <a:chExt cx="4445083" cy="307073"/>
          </a:xfrm>
        </p:grpSpPr>
        <p:sp>
          <p:nvSpPr>
            <p:cNvPr id="4" name="Freeform 4"/>
            <p:cNvSpPr/>
            <p:nvPr/>
          </p:nvSpPr>
          <p:spPr>
            <a:xfrm>
              <a:off x="0" y="0"/>
              <a:ext cx="4445083" cy="307073"/>
            </a:xfrm>
            <a:custGeom>
              <a:avLst/>
              <a:gdLst/>
              <a:ahLst/>
              <a:cxnLst/>
              <a:rect l="l" t="t" r="r" b="b"/>
              <a:pathLst>
                <a:path w="4445083" h="307073">
                  <a:moveTo>
                    <a:pt x="6881" y="0"/>
                  </a:moveTo>
                  <a:lnTo>
                    <a:pt x="4438203" y="0"/>
                  </a:lnTo>
                  <a:cubicBezTo>
                    <a:pt x="4442003" y="0"/>
                    <a:pt x="4445083" y="3081"/>
                    <a:pt x="4445083" y="6881"/>
                  </a:cubicBezTo>
                  <a:lnTo>
                    <a:pt x="4445083" y="300192"/>
                  </a:lnTo>
                  <a:cubicBezTo>
                    <a:pt x="4445083" y="302017"/>
                    <a:pt x="4444359" y="303767"/>
                    <a:pt x="4443068" y="305057"/>
                  </a:cubicBezTo>
                  <a:cubicBezTo>
                    <a:pt x="4441778" y="306348"/>
                    <a:pt x="4440027" y="307073"/>
                    <a:pt x="4438203" y="307073"/>
                  </a:cubicBezTo>
                  <a:lnTo>
                    <a:pt x="6881" y="307073"/>
                  </a:lnTo>
                  <a:cubicBezTo>
                    <a:pt x="3081" y="307073"/>
                    <a:pt x="0" y="303992"/>
                    <a:pt x="0" y="300192"/>
                  </a:cubicBezTo>
                  <a:lnTo>
                    <a:pt x="0" y="6881"/>
                  </a:lnTo>
                  <a:cubicBezTo>
                    <a:pt x="0" y="3081"/>
                    <a:pt x="3081" y="0"/>
                    <a:pt x="6881" y="0"/>
                  </a:cubicBezTo>
                  <a:close/>
                </a:path>
              </a:pathLst>
            </a:custGeom>
            <a:solidFill>
              <a:srgbClr val="EDF0F2"/>
            </a:solidFill>
          </p:spPr>
          <p:txBody>
            <a:bodyPr/>
            <a:lstStyle/>
            <a:p>
              <a:endParaRPr lang="en-US"/>
            </a:p>
          </p:txBody>
        </p:sp>
        <p:sp>
          <p:nvSpPr>
            <p:cNvPr id="5" name="TextBox 5"/>
            <p:cNvSpPr txBox="1"/>
            <p:nvPr/>
          </p:nvSpPr>
          <p:spPr>
            <a:xfrm>
              <a:off x="0" y="-28575"/>
              <a:ext cx="4445083" cy="335648"/>
            </a:xfrm>
            <a:prstGeom prst="rect">
              <a:avLst/>
            </a:prstGeom>
          </p:spPr>
          <p:txBody>
            <a:bodyPr lIns="254000" tIns="254000" rIns="254000" bIns="254000" rtlCol="0" anchor="ctr"/>
            <a:lstStyle/>
            <a:p>
              <a:pPr algn="ctr">
                <a:lnSpc>
                  <a:spcPts val="3120"/>
                </a:lnSpc>
              </a:pPr>
              <a:endParaRPr/>
            </a:p>
          </p:txBody>
        </p:sp>
      </p:grpSp>
      <p:grpSp>
        <p:nvGrpSpPr>
          <p:cNvPr id="6" name="Group 6"/>
          <p:cNvGrpSpPr/>
          <p:nvPr/>
        </p:nvGrpSpPr>
        <p:grpSpPr>
          <a:xfrm>
            <a:off x="353299" y="7873309"/>
            <a:ext cx="1505623" cy="1165916"/>
            <a:chOff x="0" y="0"/>
            <a:chExt cx="396543" cy="307073"/>
          </a:xfrm>
        </p:grpSpPr>
        <p:sp>
          <p:nvSpPr>
            <p:cNvPr id="7" name="Freeform 7"/>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BAD862"/>
            </a:solidFill>
          </p:spPr>
          <p:txBody>
            <a:bodyPr/>
            <a:lstStyle/>
            <a:p>
              <a:endParaRPr lang="en-US"/>
            </a:p>
          </p:txBody>
        </p:sp>
        <p:sp>
          <p:nvSpPr>
            <p:cNvPr id="8" name="TextBox 8"/>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9" name="Group 9"/>
          <p:cNvGrpSpPr/>
          <p:nvPr/>
        </p:nvGrpSpPr>
        <p:grpSpPr>
          <a:xfrm>
            <a:off x="3354990" y="7873309"/>
            <a:ext cx="1505623" cy="1165916"/>
            <a:chOff x="0" y="0"/>
            <a:chExt cx="396543" cy="307073"/>
          </a:xfrm>
        </p:grpSpPr>
        <p:sp>
          <p:nvSpPr>
            <p:cNvPr id="10" name="Freeform 10"/>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B3CD4B"/>
            </a:solidFill>
          </p:spPr>
          <p:txBody>
            <a:bodyPr/>
            <a:lstStyle/>
            <a:p>
              <a:endParaRPr lang="en-US"/>
            </a:p>
          </p:txBody>
        </p:sp>
        <p:sp>
          <p:nvSpPr>
            <p:cNvPr id="11" name="TextBox 11"/>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12" name="Group 12"/>
          <p:cNvGrpSpPr/>
          <p:nvPr/>
        </p:nvGrpSpPr>
        <p:grpSpPr>
          <a:xfrm>
            <a:off x="5989417" y="7873309"/>
            <a:ext cx="1505623" cy="1165916"/>
            <a:chOff x="0" y="0"/>
            <a:chExt cx="396543" cy="307073"/>
          </a:xfrm>
        </p:grpSpPr>
        <p:sp>
          <p:nvSpPr>
            <p:cNvPr id="13" name="Freeform 13"/>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8EC541"/>
            </a:solidFill>
          </p:spPr>
          <p:txBody>
            <a:bodyPr/>
            <a:lstStyle/>
            <a:p>
              <a:endParaRPr lang="en-US"/>
            </a:p>
          </p:txBody>
        </p:sp>
        <p:sp>
          <p:nvSpPr>
            <p:cNvPr id="14" name="TextBox 14"/>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15" name="Group 15"/>
          <p:cNvGrpSpPr/>
          <p:nvPr/>
        </p:nvGrpSpPr>
        <p:grpSpPr>
          <a:xfrm>
            <a:off x="8628515" y="7873309"/>
            <a:ext cx="1505623" cy="1165916"/>
            <a:chOff x="0" y="0"/>
            <a:chExt cx="396543" cy="307073"/>
          </a:xfrm>
        </p:grpSpPr>
        <p:sp>
          <p:nvSpPr>
            <p:cNvPr id="16" name="Freeform 16"/>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727C2F"/>
            </a:solidFill>
          </p:spPr>
          <p:txBody>
            <a:bodyPr/>
            <a:lstStyle/>
            <a:p>
              <a:endParaRPr lang="en-US"/>
            </a:p>
          </p:txBody>
        </p:sp>
        <p:sp>
          <p:nvSpPr>
            <p:cNvPr id="17" name="TextBox 17"/>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grpSp>
        <p:nvGrpSpPr>
          <p:cNvPr id="18" name="Group 18"/>
          <p:cNvGrpSpPr/>
          <p:nvPr/>
        </p:nvGrpSpPr>
        <p:grpSpPr>
          <a:xfrm>
            <a:off x="11581939" y="7873309"/>
            <a:ext cx="1505623" cy="1165916"/>
            <a:chOff x="0" y="0"/>
            <a:chExt cx="396543" cy="307073"/>
          </a:xfrm>
        </p:grpSpPr>
        <p:sp>
          <p:nvSpPr>
            <p:cNvPr id="19" name="Freeform 19"/>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668F32"/>
            </a:solidFill>
          </p:spPr>
          <p:txBody>
            <a:bodyPr/>
            <a:lstStyle/>
            <a:p>
              <a:endParaRPr lang="en-US"/>
            </a:p>
          </p:txBody>
        </p:sp>
        <p:sp>
          <p:nvSpPr>
            <p:cNvPr id="20" name="TextBox 20"/>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sp>
        <p:nvSpPr>
          <p:cNvPr id="21" name="Freeform 21"/>
          <p:cNvSpPr/>
          <p:nvPr/>
        </p:nvSpPr>
        <p:spPr>
          <a:xfrm>
            <a:off x="692838" y="7997541"/>
            <a:ext cx="853229" cy="917451"/>
          </a:xfrm>
          <a:custGeom>
            <a:avLst/>
            <a:gdLst/>
            <a:ahLst/>
            <a:cxnLst/>
            <a:rect l="l" t="t" r="r" b="b"/>
            <a:pathLst>
              <a:path w="853229" h="917451">
                <a:moveTo>
                  <a:pt x="0" y="0"/>
                </a:moveTo>
                <a:lnTo>
                  <a:pt x="853230" y="0"/>
                </a:lnTo>
                <a:lnTo>
                  <a:pt x="853230" y="917451"/>
                </a:lnTo>
                <a:lnTo>
                  <a:pt x="0" y="9174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p:cNvSpPr/>
          <p:nvPr/>
        </p:nvSpPr>
        <p:spPr>
          <a:xfrm>
            <a:off x="3660905" y="7997541"/>
            <a:ext cx="855693" cy="857838"/>
          </a:xfrm>
          <a:custGeom>
            <a:avLst/>
            <a:gdLst/>
            <a:ahLst/>
            <a:cxnLst/>
            <a:rect l="l" t="t" r="r" b="b"/>
            <a:pathLst>
              <a:path w="855693" h="857838">
                <a:moveTo>
                  <a:pt x="0" y="0"/>
                </a:moveTo>
                <a:lnTo>
                  <a:pt x="855693" y="0"/>
                </a:lnTo>
                <a:lnTo>
                  <a:pt x="855693" y="857838"/>
                </a:lnTo>
                <a:lnTo>
                  <a:pt x="0" y="857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3" name="Freeform 23"/>
          <p:cNvSpPr/>
          <p:nvPr/>
        </p:nvSpPr>
        <p:spPr>
          <a:xfrm>
            <a:off x="6308386" y="8022424"/>
            <a:ext cx="867686" cy="867686"/>
          </a:xfrm>
          <a:custGeom>
            <a:avLst/>
            <a:gdLst/>
            <a:ahLst/>
            <a:cxnLst/>
            <a:rect l="l" t="t" r="r" b="b"/>
            <a:pathLst>
              <a:path w="867686" h="867686">
                <a:moveTo>
                  <a:pt x="0" y="0"/>
                </a:moveTo>
                <a:lnTo>
                  <a:pt x="867685" y="0"/>
                </a:lnTo>
                <a:lnTo>
                  <a:pt x="867685" y="867686"/>
                </a:lnTo>
                <a:lnTo>
                  <a:pt x="0" y="8676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8820587" y="8086972"/>
            <a:ext cx="825503" cy="678976"/>
          </a:xfrm>
          <a:custGeom>
            <a:avLst/>
            <a:gdLst/>
            <a:ahLst/>
            <a:cxnLst/>
            <a:rect l="l" t="t" r="r" b="b"/>
            <a:pathLst>
              <a:path w="825503" h="678976">
                <a:moveTo>
                  <a:pt x="0" y="0"/>
                </a:moveTo>
                <a:lnTo>
                  <a:pt x="825503" y="0"/>
                </a:lnTo>
                <a:lnTo>
                  <a:pt x="825503" y="678976"/>
                </a:lnTo>
                <a:lnTo>
                  <a:pt x="0" y="6789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5" name="Freeform 25"/>
          <p:cNvSpPr/>
          <p:nvPr/>
        </p:nvSpPr>
        <p:spPr>
          <a:xfrm>
            <a:off x="11924839" y="8071718"/>
            <a:ext cx="783661" cy="783661"/>
          </a:xfrm>
          <a:custGeom>
            <a:avLst/>
            <a:gdLst/>
            <a:ahLst/>
            <a:cxnLst/>
            <a:rect l="l" t="t" r="r" b="b"/>
            <a:pathLst>
              <a:path w="783661" h="783661">
                <a:moveTo>
                  <a:pt x="0" y="0"/>
                </a:moveTo>
                <a:lnTo>
                  <a:pt x="783661" y="0"/>
                </a:lnTo>
                <a:lnTo>
                  <a:pt x="783661" y="783661"/>
                </a:lnTo>
                <a:lnTo>
                  <a:pt x="0" y="7836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TextBox 26"/>
          <p:cNvSpPr txBox="1"/>
          <p:nvPr/>
        </p:nvSpPr>
        <p:spPr>
          <a:xfrm>
            <a:off x="775360" y="653002"/>
            <a:ext cx="9108952" cy="1300025"/>
          </a:xfrm>
          <a:prstGeom prst="rect">
            <a:avLst/>
          </a:prstGeom>
        </p:spPr>
        <p:txBody>
          <a:bodyPr lIns="0" tIns="0" rIns="0" bIns="0" rtlCol="0" anchor="t">
            <a:spAutoFit/>
          </a:bodyPr>
          <a:lstStyle/>
          <a:p>
            <a:pPr algn="l">
              <a:lnSpc>
                <a:spcPts val="6011"/>
              </a:lnSpc>
            </a:pPr>
            <a:r>
              <a:rPr lang="en-US" sz="5415" b="1">
                <a:solidFill>
                  <a:srgbClr val="727C2F"/>
                </a:solidFill>
                <a:latin typeface="Source Sans Pro Bold"/>
                <a:ea typeface="Source Sans Pro Bold"/>
                <a:cs typeface="Source Sans Pro Bold"/>
                <a:sym typeface="Source Sans Pro Bold"/>
              </a:rPr>
              <a:t>CAMPAIGN PROCEDURE</a:t>
            </a:r>
          </a:p>
          <a:p>
            <a:pPr algn="l">
              <a:lnSpc>
                <a:spcPts val="4136"/>
              </a:lnSpc>
            </a:pPr>
            <a:r>
              <a:rPr lang="en-US" sz="3726" b="1" i="1">
                <a:solidFill>
                  <a:srgbClr val="532F17"/>
                </a:solidFill>
                <a:latin typeface="Source Sans Pro Bold Italics"/>
                <a:ea typeface="Source Sans Pro Bold Italics"/>
                <a:cs typeface="Source Sans Pro Bold Italics"/>
                <a:sym typeface="Source Sans Pro Bold Italics"/>
              </a:rPr>
              <a:t>(Strategy Walkthrough)</a:t>
            </a:r>
          </a:p>
        </p:txBody>
      </p:sp>
      <p:grpSp>
        <p:nvGrpSpPr>
          <p:cNvPr id="27" name="Group 27"/>
          <p:cNvGrpSpPr/>
          <p:nvPr/>
        </p:nvGrpSpPr>
        <p:grpSpPr>
          <a:xfrm>
            <a:off x="14411537" y="7880590"/>
            <a:ext cx="1505623" cy="1165916"/>
            <a:chOff x="0" y="0"/>
            <a:chExt cx="396543" cy="307073"/>
          </a:xfrm>
        </p:grpSpPr>
        <p:sp>
          <p:nvSpPr>
            <p:cNvPr id="28" name="Freeform 28"/>
            <p:cNvSpPr/>
            <p:nvPr/>
          </p:nvSpPr>
          <p:spPr>
            <a:xfrm>
              <a:off x="0" y="0"/>
              <a:ext cx="396543" cy="307073"/>
            </a:xfrm>
            <a:custGeom>
              <a:avLst/>
              <a:gdLst/>
              <a:ahLst/>
              <a:cxnLst/>
              <a:rect l="l" t="t" r="r" b="b"/>
              <a:pathLst>
                <a:path w="396543" h="307073">
                  <a:moveTo>
                    <a:pt x="77130" y="0"/>
                  </a:moveTo>
                  <a:lnTo>
                    <a:pt x="319413" y="0"/>
                  </a:lnTo>
                  <a:cubicBezTo>
                    <a:pt x="339869" y="0"/>
                    <a:pt x="359487" y="8126"/>
                    <a:pt x="373952" y="22591"/>
                  </a:cubicBezTo>
                  <a:cubicBezTo>
                    <a:pt x="388417" y="37056"/>
                    <a:pt x="396543" y="56674"/>
                    <a:pt x="396543" y="77130"/>
                  </a:cubicBezTo>
                  <a:lnTo>
                    <a:pt x="396543" y="229943"/>
                  </a:lnTo>
                  <a:cubicBezTo>
                    <a:pt x="396543" y="250399"/>
                    <a:pt x="388417" y="270017"/>
                    <a:pt x="373952" y="284482"/>
                  </a:cubicBezTo>
                  <a:cubicBezTo>
                    <a:pt x="359487" y="298946"/>
                    <a:pt x="339869" y="307073"/>
                    <a:pt x="319413" y="307073"/>
                  </a:cubicBezTo>
                  <a:lnTo>
                    <a:pt x="77130" y="307073"/>
                  </a:lnTo>
                  <a:cubicBezTo>
                    <a:pt x="56674" y="307073"/>
                    <a:pt x="37056" y="298946"/>
                    <a:pt x="22591" y="284482"/>
                  </a:cubicBezTo>
                  <a:cubicBezTo>
                    <a:pt x="8126" y="270017"/>
                    <a:pt x="0" y="250399"/>
                    <a:pt x="0" y="229943"/>
                  </a:cubicBezTo>
                  <a:lnTo>
                    <a:pt x="0" y="77130"/>
                  </a:lnTo>
                  <a:cubicBezTo>
                    <a:pt x="0" y="56674"/>
                    <a:pt x="8126" y="37056"/>
                    <a:pt x="22591" y="22591"/>
                  </a:cubicBezTo>
                  <a:cubicBezTo>
                    <a:pt x="37056" y="8126"/>
                    <a:pt x="56674" y="0"/>
                    <a:pt x="77130" y="0"/>
                  </a:cubicBezTo>
                  <a:close/>
                </a:path>
              </a:pathLst>
            </a:custGeom>
            <a:solidFill>
              <a:srgbClr val="668F32"/>
            </a:solidFill>
          </p:spPr>
          <p:txBody>
            <a:bodyPr/>
            <a:lstStyle/>
            <a:p>
              <a:endParaRPr lang="en-US"/>
            </a:p>
          </p:txBody>
        </p:sp>
        <p:sp>
          <p:nvSpPr>
            <p:cNvPr id="29" name="TextBox 29"/>
            <p:cNvSpPr txBox="1"/>
            <p:nvPr/>
          </p:nvSpPr>
          <p:spPr>
            <a:xfrm>
              <a:off x="0" y="-28575"/>
              <a:ext cx="396543" cy="335648"/>
            </a:xfrm>
            <a:prstGeom prst="rect">
              <a:avLst/>
            </a:prstGeom>
          </p:spPr>
          <p:txBody>
            <a:bodyPr lIns="254000" tIns="254000" rIns="254000" bIns="254000" rtlCol="0" anchor="ctr"/>
            <a:lstStyle/>
            <a:p>
              <a:pPr algn="ctr">
                <a:lnSpc>
                  <a:spcPts val="3120"/>
                </a:lnSpc>
              </a:pPr>
              <a:endParaRPr/>
            </a:p>
          </p:txBody>
        </p:sp>
      </p:grpSp>
      <p:sp>
        <p:nvSpPr>
          <p:cNvPr id="30" name="Freeform 30"/>
          <p:cNvSpPr/>
          <p:nvPr/>
        </p:nvSpPr>
        <p:spPr>
          <a:xfrm>
            <a:off x="14772518" y="8071718"/>
            <a:ext cx="783661" cy="783661"/>
          </a:xfrm>
          <a:custGeom>
            <a:avLst/>
            <a:gdLst/>
            <a:ahLst/>
            <a:cxnLst/>
            <a:rect l="l" t="t" r="r" b="b"/>
            <a:pathLst>
              <a:path w="783661" h="783661">
                <a:moveTo>
                  <a:pt x="0" y="0"/>
                </a:moveTo>
                <a:lnTo>
                  <a:pt x="783661" y="0"/>
                </a:lnTo>
                <a:lnTo>
                  <a:pt x="783661" y="783661"/>
                </a:lnTo>
                <a:lnTo>
                  <a:pt x="0" y="7836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1" name="Freeform 31"/>
          <p:cNvSpPr/>
          <p:nvPr/>
        </p:nvSpPr>
        <p:spPr>
          <a:xfrm>
            <a:off x="15648517" y="239939"/>
            <a:ext cx="2238261" cy="1007218"/>
          </a:xfrm>
          <a:custGeom>
            <a:avLst/>
            <a:gdLst/>
            <a:ahLst/>
            <a:cxnLst/>
            <a:rect l="l" t="t" r="r" b="b"/>
            <a:pathLst>
              <a:path w="2238261" h="1007218">
                <a:moveTo>
                  <a:pt x="0" y="0"/>
                </a:moveTo>
                <a:lnTo>
                  <a:pt x="2238261" y="0"/>
                </a:lnTo>
                <a:lnTo>
                  <a:pt x="2238261" y="1007218"/>
                </a:lnTo>
                <a:lnTo>
                  <a:pt x="0" y="1007218"/>
                </a:lnTo>
                <a:lnTo>
                  <a:pt x="0" y="0"/>
                </a:lnTo>
                <a:close/>
              </a:path>
            </a:pathLst>
          </a:custGeom>
          <a:blipFill>
            <a:blip r:embed="rId13"/>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1682</Words>
  <Application>Microsoft Office PowerPoint</Application>
  <PresentationFormat>Custom</PresentationFormat>
  <Paragraphs>202</Paragraphs>
  <Slides>15</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Arial</vt:lpstr>
      <vt:lpstr>Source Sans Pro Bold Italics</vt:lpstr>
      <vt:lpstr>Barlow Bold</vt:lpstr>
      <vt:lpstr>Source Sans Pro Bold</vt:lpstr>
      <vt:lpstr>Roboto Bold</vt:lpstr>
      <vt:lpstr>Glacial Indifference Bold</vt:lpstr>
      <vt:lpstr>Calibri</vt:lpstr>
      <vt:lpstr>IBM Plex Sans Bold</vt:lpstr>
      <vt:lpstr>Montserrat Bold</vt:lpstr>
      <vt:lpstr>Open Sans Bold Italics</vt:lpstr>
      <vt:lpstr>Barlow Semi-Bold</vt:lpstr>
      <vt:lpstr>Aptos</vt:lpstr>
      <vt:lpstr>Glacial Indifference</vt:lpstr>
      <vt:lpstr>Glacial Indifference Italics</vt:lpstr>
      <vt:lpstr>Glacial Indifference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Latea: Group #14</dc:title>
  <dc:creator>AYUSH GUPTA</dc:creator>
  <cp:lastModifiedBy>AYUSH GUPTA</cp:lastModifiedBy>
  <cp:revision>3</cp:revision>
  <dcterms:created xsi:type="dcterms:W3CDTF">2006-08-16T00:00:00Z</dcterms:created>
  <dcterms:modified xsi:type="dcterms:W3CDTF">2025-05-23T22:37:36Z</dcterms:modified>
  <dc:identifier>DAGmJWT4yRI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2025-05-01T15:27:28Z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ea3605b5-183c-434c-92cb-4fbed7e8a45a</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